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7" r:id="rId12"/>
    <p:sldId id="28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0" r:id="rId27"/>
    <p:sldId id="287" r:id="rId28"/>
    <p:sldId id="288" r:id="rId2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7CF7-89C5-44A1-926E-2F130B6D77D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C0B0-1D6B-42AB-ACF9-BF8B95E8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DC0B0-1D6B-42AB-ACF9-BF8B95E82C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1060830"/>
            <a:ext cx="856711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666"/>
          <a:stretch/>
        </p:blipFill>
        <p:spPr>
          <a:xfrm>
            <a:off x="0" y="0"/>
            <a:ext cx="9135872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86536" y="994186"/>
            <a:ext cx="7162800" cy="2362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Особенности организации и проведения ГИА-11 в 2026 году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533400" y="3657600"/>
            <a:ext cx="2438400" cy="28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1EE5-24B4-4084-AAC8-E1D80255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52400"/>
            <a:ext cx="8474558" cy="762000"/>
          </a:xfrm>
        </p:spPr>
        <p:txBody>
          <a:bodyPr/>
          <a:lstStyle/>
          <a:p>
            <a:r>
              <a:rPr lang="ru-RU" dirty="0"/>
              <a:t>Минимальные баллы в 2026 году для получения аттестата! (проект)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25D48-38E7-4110-8A98-55EB87A3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43" y="762000"/>
            <a:ext cx="8567114" cy="5996513"/>
          </a:xfrm>
        </p:spPr>
        <p:txBody>
          <a:bodyPr/>
          <a:lstStyle/>
          <a:p>
            <a:pPr marL="12700" algn="ctr">
              <a:lnSpc>
                <a:spcPts val="2510"/>
              </a:lnSpc>
              <a:spcBef>
                <a:spcPts val="95"/>
              </a:spcBef>
            </a:pPr>
            <a:endParaRPr lang="ru-RU" dirty="0">
              <a:latin typeface="Cambria"/>
              <a:cs typeface="Cambria"/>
            </a:endParaRPr>
          </a:p>
          <a:p>
            <a:pPr marL="12700" marR="951230" algn="ctr">
              <a:lnSpc>
                <a:spcPts val="2380"/>
              </a:lnSpc>
              <a:spcBef>
                <a:spcPts val="165"/>
              </a:spcBef>
            </a:pP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lang="ru-RU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lang="ru-RU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lang="ru-RU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lang="ru-RU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lang="ru-RU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lang="ru-RU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lang="ru-RU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lang="ru-RU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2026</a:t>
            </a:r>
            <a:r>
              <a:rPr lang="ru-RU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lang="ru-RU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lang="ru-RU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ts val="2205"/>
              </a:lnSpc>
            </a:pPr>
            <a:r>
              <a:rPr lang="ru-RU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lang="ru-RU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lang="ru-RU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lang="ru-RU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ts val="2375"/>
              </a:lnSpc>
            </a:pPr>
            <a:r>
              <a:rPr lang="ru-RU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lang="ru-RU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lang="ru-RU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lang="ru-RU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lang="ru-RU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lang="ru-RU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lang="ru-RU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ts val="2510"/>
              </a:lnSpc>
            </a:pPr>
            <a:r>
              <a:rPr lang="ru-RU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</a:t>
            </a:r>
            <a:endParaRPr lang="ru-RU" b="1" dirty="0"/>
          </a:p>
          <a:p>
            <a:r>
              <a:rPr lang="ru-RU" b="1" dirty="0"/>
              <a:t>РУССКИЙ ЯЗЫК- </a:t>
            </a:r>
            <a:r>
              <a:rPr lang="ru-RU" dirty="0"/>
              <a:t>36 баллов</a:t>
            </a:r>
          </a:p>
          <a:p>
            <a:r>
              <a:rPr lang="ru-RU" b="1" dirty="0"/>
              <a:t>Математика профильный уровень </a:t>
            </a:r>
            <a:r>
              <a:rPr lang="ru-RU" dirty="0"/>
              <a:t>– 27 тестовых баллов</a:t>
            </a:r>
          </a:p>
          <a:p>
            <a:r>
              <a:rPr lang="ru-RU" b="1" dirty="0"/>
              <a:t>Математика базовый уровень </a:t>
            </a:r>
            <a:r>
              <a:rPr lang="ru-RU" dirty="0"/>
              <a:t>– 7 первичных баллов ( оценка 3)</a:t>
            </a:r>
          </a:p>
          <a:p>
            <a:endParaRPr lang="ru-RU" dirty="0"/>
          </a:p>
          <a:p>
            <a:r>
              <a:rPr lang="ru-RU" dirty="0"/>
              <a:t>Если же </a:t>
            </a:r>
            <a:r>
              <a:rPr lang="ru-RU" sz="2800" b="1" dirty="0"/>
              <a:t>результат </a:t>
            </a:r>
            <a:r>
              <a:rPr lang="ru-RU" dirty="0"/>
              <a:t>оказался </a:t>
            </a:r>
            <a:r>
              <a:rPr lang="ru-RU" sz="2800" b="1" dirty="0"/>
              <a:t>ниже требуемого</a:t>
            </a:r>
            <a:r>
              <a:rPr lang="ru-RU" dirty="0"/>
              <a:t>, обязательные предметы можно </a:t>
            </a:r>
            <a:r>
              <a:rPr lang="ru-RU" sz="2800" b="1" dirty="0"/>
              <a:t>пересдать </a:t>
            </a:r>
            <a:r>
              <a:rPr lang="ru-RU" dirty="0"/>
              <a:t>в один из </a:t>
            </a:r>
            <a:r>
              <a:rPr lang="ru-RU" sz="2800" b="1" dirty="0"/>
              <a:t>резервных дней</a:t>
            </a:r>
            <a:r>
              <a:rPr lang="ru-RU" dirty="0"/>
              <a:t>. Вторая пересдача, если она нужна, назначается </a:t>
            </a:r>
            <a:r>
              <a:rPr lang="ru-RU" sz="2800" b="1" dirty="0"/>
              <a:t>в сентябре</a:t>
            </a:r>
            <a:r>
              <a:rPr lang="ru-RU" dirty="0"/>
              <a:t>. </a:t>
            </a:r>
          </a:p>
          <a:p>
            <a:r>
              <a:rPr lang="ru-RU" dirty="0"/>
              <a:t>Если же обе </a:t>
            </a:r>
            <a:r>
              <a:rPr lang="ru-RU" sz="2800" b="1" dirty="0">
                <a:solidFill>
                  <a:srgbClr val="FF0000"/>
                </a:solidFill>
              </a:rPr>
              <a:t>попытки оказались провалены</a:t>
            </a:r>
            <a:r>
              <a:rPr lang="ru-RU" dirty="0"/>
              <a:t>, выпускник </a:t>
            </a:r>
            <a:r>
              <a:rPr lang="ru-RU" sz="2800" b="1" dirty="0"/>
              <a:t>получит справку об окончании школы </a:t>
            </a:r>
            <a:r>
              <a:rPr lang="ru-RU" dirty="0"/>
              <a:t>и сможет попытаться пересдать экзамены на более высокий балл уже в </a:t>
            </a:r>
            <a:r>
              <a:rPr lang="ru-RU" sz="2800" b="1" dirty="0"/>
              <a:t>следующем году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23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8595601" cy="406457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 dirty="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инвалидности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 err="1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22726" y="314824"/>
              <a:ext cx="82362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 проведения ГИА-11</a:t>
              </a:r>
              <a:endParaRPr lang="ru-RU" sz="44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200" y="228600"/>
            <a:ext cx="9067800" cy="609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07715" y="262235"/>
              <a:ext cx="8236284" cy="666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Даты проведения ЕГЭ</a:t>
              </a:r>
              <a:endParaRPr lang="ru-RU" sz="24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BF6BE-7C97-42FC-BBB2-CB378EF6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2944F-30B7-499A-83F8-6BC927F0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5232202"/>
          </a:xfrm>
        </p:spPr>
        <p:txBody>
          <a:bodyPr/>
          <a:lstStyle/>
          <a:p>
            <a:r>
              <a:rPr lang="ru-RU" dirty="0"/>
              <a:t>1 июня (понедельник)- история, литература, химия</a:t>
            </a:r>
          </a:p>
          <a:p>
            <a:r>
              <a:rPr lang="ru-RU" dirty="0"/>
              <a:t>4 июня (четверг) – русский язык</a:t>
            </a:r>
          </a:p>
          <a:p>
            <a:r>
              <a:rPr lang="ru-RU" dirty="0"/>
              <a:t>8 июня (понедельник)- математика базового уровня, профильного уровня</a:t>
            </a:r>
          </a:p>
          <a:p>
            <a:r>
              <a:rPr lang="ru-RU" dirty="0"/>
              <a:t>11 июня ( четверг)- обществознание, физика</a:t>
            </a:r>
          </a:p>
          <a:p>
            <a:r>
              <a:rPr lang="ru-RU" dirty="0"/>
              <a:t>15 июня (понедельник) – биология, география, иностранные языки ( письменная часть)</a:t>
            </a:r>
          </a:p>
          <a:p>
            <a:r>
              <a:rPr lang="ru-RU" dirty="0"/>
              <a:t>18 июня (четверг)- иностранный язык (устная часть), информатика</a:t>
            </a:r>
          </a:p>
          <a:p>
            <a:r>
              <a:rPr lang="ru-RU" dirty="0"/>
              <a:t>19 июня (пятница) - иностранный язык (устная часть), информатика</a:t>
            </a:r>
          </a:p>
          <a:p>
            <a:endParaRPr lang="ru-RU" dirty="0"/>
          </a:p>
          <a:p>
            <a:r>
              <a:rPr lang="ru-RU" dirty="0"/>
              <a:t>Резервные дни</a:t>
            </a:r>
          </a:p>
          <a:p>
            <a:endParaRPr lang="ru-RU" dirty="0"/>
          </a:p>
          <a:p>
            <a:r>
              <a:rPr lang="ru-RU" dirty="0"/>
              <a:t>22 июня (понедельник) - иностранный язык (письменная часть), информатика, литература, русский язык, физика, химия</a:t>
            </a:r>
          </a:p>
          <a:p>
            <a:r>
              <a:rPr lang="ru-RU" dirty="0"/>
              <a:t>23 июня (вторник)- биология, география, математика , иностранный язык (устная часть), история, обществознание</a:t>
            </a:r>
          </a:p>
          <a:p>
            <a:r>
              <a:rPr lang="ru-RU" dirty="0"/>
              <a:t>24 июня ( среда)- по всем предметам</a:t>
            </a:r>
          </a:p>
          <a:p>
            <a:r>
              <a:rPr lang="ru-RU" dirty="0"/>
              <a:t>25 июня (четверг) – по всем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8002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465247"/>
            <a:ext cx="8551673" cy="723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ru-RU"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5-ти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балльной</a:t>
            </a: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шкале,</a:t>
            </a:r>
            <a:r>
              <a:rPr sz="24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7800"/>
            <a:ext cx="8461375" cy="448712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средства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 dirty="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 dirty="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 dirty="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задания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62000" y="428629"/>
              <a:ext cx="8382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день проведения экзамена запрещается</a:t>
              </a:r>
              <a:endParaRPr lang="ru-RU" sz="34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09980"/>
            <a:ext cx="8839200" cy="1653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год!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590800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4754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r>
              <a:rPr sz="2400" spc="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400" spc="-509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покидает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резервные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6000" y="2896210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38200"/>
            <a:ext cx="8777605" cy="571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время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имеют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право</a:t>
            </a:r>
            <a:endParaRPr sz="2400" dirty="0">
              <a:latin typeface="Cambria"/>
              <a:cs typeface="Cambria"/>
            </a:endParaRPr>
          </a:p>
          <a:p>
            <a:pPr marL="241300" marR="143510">
              <a:lnSpc>
                <a:spcPts val="2590"/>
              </a:lnSpc>
              <a:spcBef>
                <a:spcPts val="185"/>
              </a:spcBef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выходить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перемещаться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сопровождении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одного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вне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 err="1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выходе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оставляют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документ,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удостоверяющий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личность, ЭМ,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письменные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принадлежности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листы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штампом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образовательной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организации,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базе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которой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организован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ППЭ,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рабочем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столе,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проверяет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комплектность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оставленных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листов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черновиков.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5"/>
              </a:lnSpc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организаторами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учёта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времени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отсутствия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участников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 marR="987425" indent="-228600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один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выходит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несколько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раз,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каждый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его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новой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строке.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652" y="142875"/>
            <a:ext cx="1691878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388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r>
              <a:rPr sz="2800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(инструктаж,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28800" y="2590800"/>
            <a:ext cx="5666740" cy="3933190"/>
            <a:chOff x="2873111" y="2499727"/>
            <a:chExt cx="5666740" cy="3933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111" y="2499727"/>
              <a:ext cx="5666247" cy="3932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40" y="2647949"/>
              <a:ext cx="5155183" cy="3438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271630"/>
          </a:xfrm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производиться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10" y="457200"/>
            <a:ext cx="9146309" cy="9906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685800" y="533400"/>
            <a:ext cx="7893050" cy="4816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</a:t>
            </a:r>
            <a:r>
              <a:rPr sz="48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endParaRPr lang="ru-RU" sz="2400" b="1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endParaRPr lang="ru-RU" sz="2400" b="1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r>
              <a:rPr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аттестацией </a:t>
            </a:r>
            <a:r>
              <a:rPr sz="2400" b="1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ts val="2855"/>
              </a:lnSpc>
              <a:buChar char="-"/>
              <a:tabLst>
                <a:tab pos="19113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сдачи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учении»;</a:t>
            </a: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27709" y="457200"/>
            <a:ext cx="84998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51800"/>
              </p:ext>
            </p:extLst>
          </p:nvPr>
        </p:nvGraphicFramePr>
        <p:xfrm>
          <a:off x="228600" y="1828800"/>
          <a:ext cx="8665210" cy="3155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0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установленного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Порядка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экзамена по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предмету,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покидая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(руководителю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ППЭ)!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несогласии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выставленными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баллами</a:t>
                      </a: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течение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 </a:t>
                      </a:r>
                      <a:r>
                        <a:rPr sz="2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 объявления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(директору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)!!!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62000" y="369957"/>
              <a:ext cx="838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 и рассмотрение апелляций</a:t>
              </a:r>
              <a:endParaRPr lang="ru-RU" sz="40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1470405"/>
            <a:ext cx="813180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8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2800" b="1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официальном информационном портале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sz="28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3465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http://check.ege.edu.ru/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27092"/>
            <a:ext cx="8568055" cy="37927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690" algn="just">
              <a:lnSpc>
                <a:spcPts val="2160"/>
              </a:lnSpc>
              <a:spcBef>
                <a:spcPts val="375"/>
              </a:spcBef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учении»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аттестатом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200" b="1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отличием,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ученику,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окончил</a:t>
            </a: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11й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получил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sz="22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сдать любой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по выбору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чем на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</a:t>
            </a:r>
          </a:p>
          <a:p>
            <a:pPr marL="12700" marR="5080" algn="ctr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tabLst>
                <a:tab pos="295910" algn="l"/>
                <a:tab pos="296545" algn="l"/>
              </a:tabLst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lang="ru-RU"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( базовый уровень)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«5» 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64555" y="4575407"/>
            <a:ext cx="2874645" cy="2274455"/>
            <a:chOff x="3891127" y="3607759"/>
            <a:chExt cx="4170045" cy="3014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127" y="3607759"/>
              <a:ext cx="4169705" cy="3014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3755986"/>
              <a:ext cx="3657600" cy="250240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62000" y="400734"/>
              <a:ext cx="838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Медаль «За особые успехи в учении»</a:t>
              </a:r>
              <a:endParaRPr lang="ru-RU" sz="36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0183" y="561974"/>
            <a:ext cx="8475217" cy="20294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endParaRPr lang="ru-RU" sz="2400" b="1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r>
              <a:rPr sz="2400" b="1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набрать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60 баллов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сдать 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60 баллов.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k.karelia.ru/wp-content/uploads/2019/05/nkc2cjavry8wswg4w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610"/>
            <a:ext cx="412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93761" cy="629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9079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2700" marR="259079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Учтите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для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популярных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университетов</a:t>
            </a:r>
            <a:r>
              <a:rPr sz="24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формальность,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действию.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91820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</a:t>
            </a:r>
            <a:r>
              <a:rPr sz="24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sz="2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100-бальных</a:t>
            </a:r>
            <a:r>
              <a:rPr sz="2400" b="1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5175" algn="just">
              <a:lnSpc>
                <a:spcPct val="100000"/>
              </a:lnSpc>
            </a:pPr>
            <a:r>
              <a:rPr lang="ru-RU"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разгорается</a:t>
            </a:r>
            <a:r>
              <a:rPr sz="2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обладателями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золотых</a:t>
            </a:r>
            <a:r>
              <a:rPr sz="2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за особые достижения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pc="-5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lang="ru-RU"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ниверситет может дополнить список по своему усмотрению. Например, если студент победил на внутреннем университетском конкурсе или принял участие в олимпиаде вуза, то учебное заведение вправе начислить за это несколько баллов.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B08333-3569-4D6D-A6A3-34E0719144CE}"/>
              </a:ext>
            </a:extLst>
          </p:cNvPr>
          <p:cNvSpPr/>
          <p:nvPr/>
        </p:nvSpPr>
        <p:spPr>
          <a:xfrm>
            <a:off x="685800" y="474345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2026 году утверждены 5 достижений, за которые ВУЗы  могут давать поступающим дополнительные баллы: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Победа или призовое место в заключительном или промежуточных этапах олимпиады для школьников (подходят олимпиады с 8 по 11 классы).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Хорошее итоговое сочинение (чтобы удостовериться в его качестве, университет проверит его еще раз).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Золотая или серебряная медаль, а также аттестат с отличием.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Спортивные достижения: титул чемпиона мира, Европы, России, победителя Олимпиады.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Золотой или серебряный значок ГТО.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Участие в </a:t>
            </a:r>
            <a:r>
              <a:rPr lang="ru-RU" sz="2400" dirty="0" err="1"/>
              <a:t>волонтерстве</a:t>
            </a:r>
            <a:r>
              <a:rPr lang="ru-RU" sz="2400" dirty="0"/>
              <a:t> — каждый вуз ставит свои требования к часам в паспорте волонтера.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Победа или призовое место в чемпионате «</a:t>
            </a:r>
            <a:r>
              <a:rPr lang="ru-RU" sz="2400" dirty="0" err="1"/>
              <a:t>Абилимпикс</a:t>
            </a:r>
            <a:r>
              <a:rPr lang="ru-RU" sz="2400" dirty="0"/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Служба в армии: по призыву, контракту или в рамках частичной мобилизации.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1785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572" y="1093722"/>
            <a:ext cx="6699884" cy="131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7514" marR="5080" indent="-1695450">
              <a:lnSpc>
                <a:spcPct val="110000"/>
              </a:lnSpc>
              <a:spcBef>
                <a:spcPts val="100"/>
              </a:spcBef>
            </a:pP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Планируемые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34" dirty="0">
                <a:solidFill>
                  <a:srgbClr val="921317"/>
                </a:solidFill>
                <a:latin typeface="Arial"/>
                <a:cs typeface="Arial"/>
              </a:rPr>
              <a:t>изменения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45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395" dirty="0">
                <a:solidFill>
                  <a:srgbClr val="921317"/>
                </a:solidFill>
                <a:latin typeface="Arial"/>
                <a:cs typeface="Arial"/>
              </a:rPr>
              <a:t>КИМ  </a:t>
            </a:r>
            <a:r>
              <a:rPr sz="4000" spc="-420" dirty="0">
                <a:solidFill>
                  <a:srgbClr val="921317"/>
                </a:solidFill>
                <a:latin typeface="Arial"/>
                <a:cs typeface="Arial"/>
              </a:rPr>
              <a:t>ЕГ</a:t>
            </a:r>
            <a:r>
              <a:rPr sz="4000" spc="-475" dirty="0">
                <a:solidFill>
                  <a:srgbClr val="921317"/>
                </a:solidFill>
                <a:latin typeface="Arial"/>
                <a:cs typeface="Arial"/>
              </a:rPr>
              <a:t>Э</a:t>
            </a:r>
            <a:r>
              <a:rPr sz="4000" spc="-18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9" dirty="0">
                <a:solidFill>
                  <a:srgbClr val="921317"/>
                </a:solidFill>
                <a:latin typeface="Arial"/>
                <a:cs typeface="Arial"/>
              </a:rPr>
              <a:t>202</a:t>
            </a:r>
            <a:r>
              <a:rPr lang="ru-RU" sz="4000" spc="-405" dirty="0">
                <a:solidFill>
                  <a:srgbClr val="921317"/>
                </a:solidFill>
                <a:latin typeface="Arial"/>
                <a:cs typeface="Arial"/>
              </a:rPr>
              <a:t>6</a:t>
            </a:r>
            <a:r>
              <a:rPr sz="4000" spc="-18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5" dirty="0">
                <a:solidFill>
                  <a:srgbClr val="921317"/>
                </a:solidFill>
                <a:latin typeface="Arial"/>
                <a:cs typeface="Arial"/>
              </a:rPr>
              <a:t>году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69400" cy="6870700"/>
            <a:chOff x="-6350" y="0"/>
            <a:chExt cx="91694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88" y="4650359"/>
              <a:ext cx="9083675" cy="130810"/>
            </a:xfrm>
            <a:custGeom>
              <a:avLst/>
              <a:gdLst/>
              <a:ahLst/>
              <a:cxnLst/>
              <a:rect l="l" t="t" r="r" b="b"/>
              <a:pathLst>
                <a:path w="9083675" h="130810">
                  <a:moveTo>
                    <a:pt x="0" y="130683"/>
                  </a:moveTo>
                  <a:lnTo>
                    <a:pt x="9083111" y="0"/>
                  </a:lnTo>
                </a:path>
              </a:pathLst>
            </a:custGeom>
            <a:ln w="381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075" y="2711970"/>
              <a:ext cx="6892035" cy="3876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108" y="1351160"/>
            <a:ext cx="8517255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институт педагогических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</a:t>
            </a:r>
            <a:r>
              <a:rPr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Официальный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53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2400" b="1" u="sng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b="1" u="sng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u="sng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u="sng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sz="2400" b="1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5594990"/>
            <a:ext cx="1999363" cy="109038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019" y="339179"/>
              <a:ext cx="83519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Информационные порталы</a:t>
              </a:r>
              <a:endParaRPr lang="ru-RU" sz="4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819400"/>
            <a:ext cx="7987145" cy="15478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 algn="ctr">
              <a:lnSpc>
                <a:spcPts val="3030"/>
              </a:lnSpc>
              <a:spcBef>
                <a:spcPts val="470"/>
              </a:spcBef>
            </a:pP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sz="3200" b="1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(ЕГЭ)</a:t>
            </a:r>
            <a:r>
              <a:rPr sz="32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3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32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6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790" algn="ctr">
              <a:lnSpc>
                <a:spcPts val="2805"/>
              </a:lnSpc>
            </a:pPr>
            <a:r>
              <a:rPr sz="32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sz="32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sz="32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2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32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7666"/>
          <a:stretch/>
        </p:blipFill>
        <p:spPr>
          <a:xfrm>
            <a:off x="7239000" y="228600"/>
            <a:ext cx="1638300" cy="190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04B81D-67EA-FA64-E125-CA8B09049185}"/>
              </a:ext>
            </a:extLst>
          </p:cNvPr>
          <p:cNvSpPr/>
          <p:nvPr/>
        </p:nvSpPr>
        <p:spPr>
          <a:xfrm>
            <a:off x="8709451" y="989124"/>
            <a:ext cx="239669" cy="158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C0D46-3B33-BC19-CEE1-DD8001BBF687}"/>
              </a:ext>
            </a:extLst>
          </p:cNvPr>
          <p:cNvSpPr/>
          <p:nvPr/>
        </p:nvSpPr>
        <p:spPr>
          <a:xfrm flipH="1">
            <a:off x="8544314" y="2562770"/>
            <a:ext cx="28497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228600" y="5386118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47800"/>
            <a:ext cx="8382000" cy="498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 dirty="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языке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b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</a:b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, информатике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)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66" y="1295400"/>
            <a:ext cx="7134034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освоившие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(полного)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u="sng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опущенны</a:t>
            </a: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(выпускники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2948" y="4554204"/>
            <a:ext cx="551180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0000"/>
              </a:lnSpc>
            </a:pP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  <a:br>
              <a:rPr lang="ru-RU" sz="18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сочинению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304800"/>
            <a:ext cx="8366125" cy="23192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05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предметов, 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sz="36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</a:t>
            </a:r>
            <a:r>
              <a:rPr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сдавать,</a:t>
            </a:r>
            <a:r>
              <a:rPr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3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sz="36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895600"/>
            <a:ext cx="5546725" cy="369963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381000" y="5257800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8626958" cy="13297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аттестата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4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79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sz="2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sz="2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33400"/>
            <a:ext cx="8229600" cy="325435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</a:t>
            </a:r>
            <a:r>
              <a:rPr sz="2800" b="1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</a:t>
            </a:r>
            <a:r>
              <a:rPr sz="2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изменились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sz="2800" b="1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первичный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7086600" y="4648765"/>
            <a:ext cx="1524000" cy="17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55854"/>
            <a:ext cx="857188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минимальные </a:t>
            </a:r>
            <a:r>
              <a:rPr sz="2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CF08D01-0C29-481F-9BFC-F068D920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371600"/>
            <a:ext cx="7991475" cy="43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1197</Words>
  <Application>Microsoft Office PowerPoint</Application>
  <PresentationFormat>Экран (4:3)</PresentationFormat>
  <Paragraphs>162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Cambria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2026 году ФИПИ подает следующие минимальные  баллы для предметов ЕГЭ:</vt:lpstr>
      <vt:lpstr>Минимальные баллы в 2026 году для получения аттестата! (проект)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Презентация PowerPoint</vt:lpstr>
      <vt:lpstr>В продолжительность экзаменов не включается время,  выделенное на подготовительные мероприятия (инструктаж, заполнение регистрационных бланков и  т.д.)</vt:lpstr>
      <vt:lpstr>Печать КИМ будет производиться  в  аудитории!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изменения в КИМ  ЕГЭ в 2026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40</cp:revision>
  <cp:lastPrinted>2024-11-11T10:46:19Z</cp:lastPrinted>
  <dcterms:created xsi:type="dcterms:W3CDTF">2023-10-01T17:45:10Z</dcterms:created>
  <dcterms:modified xsi:type="dcterms:W3CDTF">2025-11-07T11:29:19Z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