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8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0" r:id="rId26"/>
    <p:sldId id="280" r:id="rId27"/>
    <p:sldId id="287" r:id="rId28"/>
    <p:sldId id="288" r:id="rId29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57CF7-89C5-44A1-926E-2F130B6D77D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DC0B0-1D6B-42AB-ACF9-BF8B95E82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35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DC0B0-1D6B-42AB-ACF9-BF8B95E82CB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74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442" y="1060830"/>
            <a:ext cx="8567115" cy="137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6108" y="1068070"/>
            <a:ext cx="8439150" cy="4671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heck.ege.edu.ru/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b="6666"/>
          <a:stretch/>
        </p:blipFill>
        <p:spPr>
          <a:xfrm>
            <a:off x="0" y="0"/>
            <a:ext cx="9135872" cy="685799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86536" y="994186"/>
            <a:ext cx="7162800" cy="23622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Особенности организации и проведения ГИА-11 </a:t>
            </a:r>
            <a:r>
              <a:rPr lang="ru-RU" sz="3600" b="1">
                <a:solidFill>
                  <a:schemeClr val="tx1"/>
                </a:solidFill>
              </a:rPr>
              <a:t>в 2025 </a:t>
            </a:r>
            <a:r>
              <a:rPr lang="ru-RU" sz="3600" b="1" dirty="0">
                <a:solidFill>
                  <a:schemeClr val="tx1"/>
                </a:solidFill>
              </a:rPr>
              <a:t>году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DBC9E5-55D6-979D-60F5-4C2A5A51D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26668"/>
          <a:stretch/>
        </p:blipFill>
        <p:spPr bwMode="auto">
          <a:xfrm>
            <a:off x="533400" y="3657600"/>
            <a:ext cx="2438400" cy="28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52400"/>
            <a:ext cx="8153400" cy="41671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2510"/>
              </a:lnSpc>
              <a:spcBef>
                <a:spcPts val="95"/>
              </a:spcBef>
            </a:pP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Важно!</a:t>
            </a:r>
            <a:endParaRPr sz="2200" dirty="0">
              <a:latin typeface="Cambria"/>
              <a:cs typeface="Cambria"/>
            </a:endParaRPr>
          </a:p>
          <a:p>
            <a:pPr marL="12700" marR="951230" algn="ctr">
              <a:lnSpc>
                <a:spcPts val="2380"/>
              </a:lnSpc>
              <a:spcBef>
                <a:spcPts val="165"/>
              </a:spcBef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Получить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получении</a:t>
            </a:r>
            <a:r>
              <a:rPr sz="22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полного</a:t>
            </a:r>
            <a:r>
              <a:rPr sz="2200" b="1" spc="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среднего </a:t>
            </a:r>
            <a:r>
              <a:rPr sz="2200" b="1" spc="-4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образования</a:t>
            </a:r>
            <a:r>
              <a:rPr sz="22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202</a:t>
            </a:r>
            <a:r>
              <a:rPr lang="ru-RU" sz="2200" b="1" spc="-10" dirty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r>
              <a:rPr sz="22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45" dirty="0">
                <a:solidFill>
                  <a:srgbClr val="001F5F"/>
                </a:solidFill>
                <a:latin typeface="Cambria"/>
                <a:cs typeface="Cambria"/>
              </a:rPr>
              <a:t>году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смогут</a:t>
            </a:r>
            <a:r>
              <a:rPr sz="22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выпускники,</a:t>
            </a:r>
            <a:endParaRPr sz="2200" dirty="0">
              <a:latin typeface="Cambria"/>
              <a:cs typeface="Cambria"/>
            </a:endParaRPr>
          </a:p>
          <a:p>
            <a:pPr marL="12700" algn="ctr">
              <a:lnSpc>
                <a:spcPts val="2205"/>
              </a:lnSpc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преодолевшие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пороговые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значения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по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обязательным</a:t>
            </a:r>
            <a:endParaRPr sz="2200" dirty="0">
              <a:latin typeface="Cambria"/>
              <a:cs typeface="Cambria"/>
            </a:endParaRPr>
          </a:p>
          <a:p>
            <a:pPr marL="12700" algn="ctr">
              <a:lnSpc>
                <a:spcPts val="2375"/>
              </a:lnSpc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предметам: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25" dirty="0">
                <a:solidFill>
                  <a:srgbClr val="C00000"/>
                </a:solidFill>
                <a:latin typeface="Cambria"/>
                <a:cs typeface="Cambria"/>
              </a:rPr>
              <a:t>русскому</a:t>
            </a:r>
            <a:r>
              <a:rPr sz="22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языку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2200" b="1" spc="-15" dirty="0">
                <a:solidFill>
                  <a:srgbClr val="C00000"/>
                </a:solidFill>
                <a:latin typeface="Cambria"/>
                <a:cs typeface="Cambria"/>
              </a:rPr>
              <a:t>математике</a:t>
            </a:r>
            <a:r>
              <a:rPr sz="22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(базовой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или</a:t>
            </a:r>
            <a:endParaRPr sz="2200" dirty="0">
              <a:latin typeface="Cambria"/>
              <a:cs typeface="Cambria"/>
            </a:endParaRPr>
          </a:p>
          <a:p>
            <a:pPr marL="12700" algn="ctr">
              <a:lnSpc>
                <a:spcPts val="2510"/>
              </a:lnSpc>
            </a:pPr>
            <a:r>
              <a:rPr sz="2200" b="1" spc="-10" dirty="0" err="1">
                <a:solidFill>
                  <a:srgbClr val="C00000"/>
                </a:solidFill>
                <a:latin typeface="Cambria"/>
                <a:cs typeface="Cambria"/>
              </a:rPr>
              <a:t>профильной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).</a:t>
            </a:r>
            <a:endParaRPr sz="2200" dirty="0">
              <a:latin typeface="Cambria"/>
              <a:cs typeface="Cambria"/>
            </a:endParaRPr>
          </a:p>
          <a:p>
            <a:pPr marL="12700" marR="5080" algn="ctr">
              <a:lnSpc>
                <a:spcPts val="2590"/>
              </a:lnSpc>
              <a:spcBef>
                <a:spcPts val="1230"/>
              </a:spcBef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202</a:t>
            </a:r>
            <a:r>
              <a:rPr lang="ru-RU" sz="2400" b="1" spc="-10" dirty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году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получения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аттестата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установлены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следующие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минимальные </a:t>
            </a:r>
            <a:r>
              <a:rPr sz="2400" b="1" spc="-5" dirty="0" err="1">
                <a:solidFill>
                  <a:srgbClr val="001F5F"/>
                </a:solidFill>
                <a:latin typeface="Cambria"/>
                <a:cs typeface="Cambria"/>
              </a:rPr>
              <a:t>пороги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:</a:t>
            </a:r>
            <a:endParaRPr lang="ru-RU" sz="2400" b="1" spc="-5" dirty="0">
              <a:solidFill>
                <a:srgbClr val="001F5F"/>
              </a:solidFill>
              <a:latin typeface="Cambria"/>
              <a:cs typeface="Cambria"/>
            </a:endParaRPr>
          </a:p>
          <a:p>
            <a:pPr marL="12700" marR="5080" algn="ctr">
              <a:lnSpc>
                <a:spcPts val="2590"/>
              </a:lnSpc>
              <a:spcBef>
                <a:spcPts val="1230"/>
              </a:spcBef>
              <a:tabLst>
                <a:tab pos="241300" algn="l"/>
              </a:tabLst>
            </a:pPr>
            <a:r>
              <a:rPr lang="ru-RU" sz="2400" b="1" spc="-5" dirty="0">
                <a:solidFill>
                  <a:srgbClr val="FF0000"/>
                </a:solidFill>
                <a:latin typeface="Cambria"/>
                <a:cs typeface="Cambria"/>
              </a:rPr>
              <a:t>Русский язык </a:t>
            </a: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– 24 тестовых баллов</a:t>
            </a:r>
          </a:p>
          <a:p>
            <a:pPr marL="12700" marR="5080" algn="ctr">
              <a:lnSpc>
                <a:spcPts val="2590"/>
              </a:lnSpc>
              <a:spcBef>
                <a:spcPts val="1230"/>
              </a:spcBef>
              <a:tabLst>
                <a:tab pos="241300" algn="l"/>
              </a:tabLst>
            </a:pPr>
            <a:r>
              <a:rPr lang="ru-RU" sz="2400" b="1" spc="-5" dirty="0">
                <a:solidFill>
                  <a:srgbClr val="FF0000"/>
                </a:solidFill>
                <a:latin typeface="Cambria"/>
                <a:cs typeface="Cambria"/>
              </a:rPr>
              <a:t>Математика (базовая) </a:t>
            </a: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– 7 тестовых баллов</a:t>
            </a:r>
          </a:p>
          <a:p>
            <a:pPr marL="12700" marR="5080" algn="ctr">
              <a:lnSpc>
                <a:spcPts val="2590"/>
              </a:lnSpc>
              <a:spcBef>
                <a:spcPts val="1230"/>
              </a:spcBef>
              <a:tabLst>
                <a:tab pos="241300" algn="l"/>
              </a:tabLst>
            </a:pPr>
            <a:r>
              <a:rPr lang="ru-RU" sz="2400" b="1" spc="-5" dirty="0">
                <a:solidFill>
                  <a:srgbClr val="FF0000"/>
                </a:solidFill>
                <a:latin typeface="Cambria"/>
                <a:cs typeface="Cambria"/>
              </a:rPr>
              <a:t>Математика ( профильная) </a:t>
            </a: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– 27 тестовых баллов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81F015-947B-44AD-8BD8-CF9D69177FA9}"/>
              </a:ext>
            </a:extLst>
          </p:cNvPr>
          <p:cNvSpPr/>
          <p:nvPr/>
        </p:nvSpPr>
        <p:spPr>
          <a:xfrm>
            <a:off x="495300" y="49530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начале 2024 года Владимир Путин предложил дать выпускникам возможность пересдать один из предметов на собственное усмотрение. Пересдачи ЕГЭ планируется проводить до окончания приемной кампании в вузы, таким образом оставляя выпускникам второй шанс на поступление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556766"/>
            <a:ext cx="8733790" cy="1217295"/>
          </a:xfrm>
          <a:custGeom>
            <a:avLst/>
            <a:gdLst/>
            <a:ahLst/>
            <a:cxnLst/>
            <a:rect l="l" t="t" r="r" b="b"/>
            <a:pathLst>
              <a:path w="8733790" h="1217295">
                <a:moveTo>
                  <a:pt x="8530907" y="0"/>
                </a:moveTo>
                <a:lnTo>
                  <a:pt x="202806" y="0"/>
                </a:lnTo>
                <a:lnTo>
                  <a:pt x="156302" y="5356"/>
                </a:lnTo>
                <a:lnTo>
                  <a:pt x="113614" y="20614"/>
                </a:lnTo>
                <a:lnTo>
                  <a:pt x="75958" y="44557"/>
                </a:lnTo>
                <a:lnTo>
                  <a:pt x="44552" y="75965"/>
                </a:lnTo>
                <a:lnTo>
                  <a:pt x="20612" y="113624"/>
                </a:lnTo>
                <a:lnTo>
                  <a:pt x="5355" y="156314"/>
                </a:lnTo>
                <a:lnTo>
                  <a:pt x="0" y="202819"/>
                </a:lnTo>
                <a:lnTo>
                  <a:pt x="0" y="1013968"/>
                </a:lnTo>
                <a:lnTo>
                  <a:pt x="5355" y="1060472"/>
                </a:lnTo>
                <a:lnTo>
                  <a:pt x="20612" y="1103162"/>
                </a:lnTo>
                <a:lnTo>
                  <a:pt x="44552" y="1140821"/>
                </a:lnTo>
                <a:lnTo>
                  <a:pt x="75958" y="1172229"/>
                </a:lnTo>
                <a:lnTo>
                  <a:pt x="113614" y="1196172"/>
                </a:lnTo>
                <a:lnTo>
                  <a:pt x="156302" y="1211430"/>
                </a:lnTo>
                <a:lnTo>
                  <a:pt x="202806" y="1216787"/>
                </a:lnTo>
                <a:lnTo>
                  <a:pt x="8530907" y="1216787"/>
                </a:lnTo>
                <a:lnTo>
                  <a:pt x="8577365" y="1211430"/>
                </a:lnTo>
                <a:lnTo>
                  <a:pt x="8620021" y="1196172"/>
                </a:lnTo>
                <a:lnTo>
                  <a:pt x="8657657" y="1172229"/>
                </a:lnTo>
                <a:lnTo>
                  <a:pt x="8689052" y="1140821"/>
                </a:lnTo>
                <a:lnTo>
                  <a:pt x="8712987" y="1103162"/>
                </a:lnTo>
                <a:lnTo>
                  <a:pt x="8728243" y="1060472"/>
                </a:lnTo>
                <a:lnTo>
                  <a:pt x="8733599" y="1013968"/>
                </a:lnTo>
                <a:lnTo>
                  <a:pt x="8733599" y="202819"/>
                </a:lnTo>
                <a:lnTo>
                  <a:pt x="8728243" y="156314"/>
                </a:lnTo>
                <a:lnTo>
                  <a:pt x="8712987" y="113624"/>
                </a:lnTo>
                <a:lnTo>
                  <a:pt x="8689052" y="75965"/>
                </a:lnTo>
                <a:lnTo>
                  <a:pt x="8657657" y="44557"/>
                </a:lnTo>
                <a:lnTo>
                  <a:pt x="8620021" y="20614"/>
                </a:lnTo>
                <a:lnTo>
                  <a:pt x="8577365" y="5356"/>
                </a:lnTo>
                <a:lnTo>
                  <a:pt x="853090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514" y="4078985"/>
            <a:ext cx="8733790" cy="1217295"/>
          </a:xfrm>
          <a:custGeom>
            <a:avLst/>
            <a:gdLst/>
            <a:ahLst/>
            <a:cxnLst/>
            <a:rect l="l" t="t" r="r" b="b"/>
            <a:pathLst>
              <a:path w="8733790" h="1217295">
                <a:moveTo>
                  <a:pt x="8530907" y="0"/>
                </a:moveTo>
                <a:lnTo>
                  <a:pt x="202806" y="0"/>
                </a:lnTo>
                <a:lnTo>
                  <a:pt x="156302" y="5356"/>
                </a:lnTo>
                <a:lnTo>
                  <a:pt x="113614" y="20614"/>
                </a:lnTo>
                <a:lnTo>
                  <a:pt x="75958" y="44557"/>
                </a:lnTo>
                <a:lnTo>
                  <a:pt x="44552" y="75965"/>
                </a:lnTo>
                <a:lnTo>
                  <a:pt x="20612" y="113624"/>
                </a:lnTo>
                <a:lnTo>
                  <a:pt x="5355" y="156314"/>
                </a:lnTo>
                <a:lnTo>
                  <a:pt x="0" y="202819"/>
                </a:lnTo>
                <a:lnTo>
                  <a:pt x="0" y="1013968"/>
                </a:lnTo>
                <a:lnTo>
                  <a:pt x="5355" y="1060472"/>
                </a:lnTo>
                <a:lnTo>
                  <a:pt x="20612" y="1103162"/>
                </a:lnTo>
                <a:lnTo>
                  <a:pt x="44552" y="1140821"/>
                </a:lnTo>
                <a:lnTo>
                  <a:pt x="75958" y="1172229"/>
                </a:lnTo>
                <a:lnTo>
                  <a:pt x="113614" y="1196172"/>
                </a:lnTo>
                <a:lnTo>
                  <a:pt x="156302" y="1211430"/>
                </a:lnTo>
                <a:lnTo>
                  <a:pt x="202806" y="1216786"/>
                </a:lnTo>
                <a:lnTo>
                  <a:pt x="8530907" y="1216786"/>
                </a:lnTo>
                <a:lnTo>
                  <a:pt x="8577365" y="1211430"/>
                </a:lnTo>
                <a:lnTo>
                  <a:pt x="8620021" y="1196172"/>
                </a:lnTo>
                <a:lnTo>
                  <a:pt x="8657657" y="1172229"/>
                </a:lnTo>
                <a:lnTo>
                  <a:pt x="8689052" y="1140821"/>
                </a:lnTo>
                <a:lnTo>
                  <a:pt x="8712987" y="1103162"/>
                </a:lnTo>
                <a:lnTo>
                  <a:pt x="8728243" y="1060472"/>
                </a:lnTo>
                <a:lnTo>
                  <a:pt x="8733599" y="1013968"/>
                </a:lnTo>
                <a:lnTo>
                  <a:pt x="8733599" y="202819"/>
                </a:lnTo>
                <a:lnTo>
                  <a:pt x="8728243" y="156314"/>
                </a:lnTo>
                <a:lnTo>
                  <a:pt x="8712987" y="113624"/>
                </a:lnTo>
                <a:lnTo>
                  <a:pt x="8689052" y="75965"/>
                </a:lnTo>
                <a:lnTo>
                  <a:pt x="8657657" y="44557"/>
                </a:lnTo>
                <a:lnTo>
                  <a:pt x="8620021" y="20614"/>
                </a:lnTo>
                <a:lnTo>
                  <a:pt x="8577365" y="5356"/>
                </a:lnTo>
                <a:lnTo>
                  <a:pt x="853090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7703" y="1781047"/>
            <a:ext cx="8595601" cy="406457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47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+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рекомендации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ПМПК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(психолого-медико- </a:t>
            </a:r>
            <a:r>
              <a:rPr sz="2400" b="1" i="1" spc="-50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педагогическая</a:t>
            </a:r>
            <a:r>
              <a:rPr sz="2400" b="1" i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комиссия)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 dirty="0">
              <a:latin typeface="Cambria"/>
              <a:cs typeface="Cambria"/>
            </a:endParaRPr>
          </a:p>
          <a:p>
            <a:pPr marL="367665" indent="-229235">
              <a:lnSpc>
                <a:spcPts val="2705"/>
              </a:lnSpc>
              <a:buFont typeface="Cambria"/>
              <a:buChar char="•"/>
              <a:tabLst>
                <a:tab pos="368300" algn="l"/>
              </a:tabLst>
            </a:pPr>
            <a:r>
              <a:rPr sz="2400" b="1" spc="-5" dirty="0">
                <a:latin typeface="Cambria"/>
                <a:cs typeface="Cambria"/>
              </a:rPr>
              <a:t>Участник</a:t>
            </a:r>
            <a:r>
              <a:rPr sz="2400" b="1" spc="-2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с</a:t>
            </a:r>
            <a:r>
              <a:rPr sz="2400" b="1" spc="-5" dirty="0">
                <a:latin typeface="Cambria"/>
                <a:cs typeface="Cambria"/>
              </a:rPr>
              <a:t> ОВЗ (ограниченные возможности</a:t>
            </a:r>
            <a:endParaRPr sz="2400" dirty="0">
              <a:latin typeface="Cambria"/>
              <a:cs typeface="Cambria"/>
            </a:endParaRPr>
          </a:p>
          <a:p>
            <a:pPr marL="367665">
              <a:lnSpc>
                <a:spcPts val="2705"/>
              </a:lnSpc>
            </a:pPr>
            <a:r>
              <a:rPr sz="2400" b="1" spc="-5" dirty="0">
                <a:latin typeface="Cambria"/>
                <a:cs typeface="Cambria"/>
              </a:rPr>
              <a:t>здоровья)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 dirty="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  <a:spcBef>
                <a:spcPts val="1800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+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справка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об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 err="1">
                <a:solidFill>
                  <a:srgbClr val="001F5F"/>
                </a:solidFill>
                <a:latin typeface="Cambria"/>
                <a:cs typeface="Cambria"/>
              </a:rPr>
              <a:t>инвалидности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mbria"/>
                <a:cs typeface="Cambria"/>
              </a:rPr>
              <a:t>с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действительной</a:t>
            </a:r>
            <a:r>
              <a:rPr sz="2400" b="1" i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mbria"/>
                <a:cs typeface="Cambria"/>
              </a:rPr>
              <a:t>датой </a:t>
            </a: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на момент</a:t>
            </a:r>
            <a:r>
              <a:rPr sz="2400" b="1" i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сдачи экзаменов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 dirty="0">
              <a:latin typeface="Cambria"/>
              <a:cs typeface="Cambria"/>
            </a:endParaRPr>
          </a:p>
          <a:p>
            <a:pPr marL="367665" indent="-229235">
              <a:lnSpc>
                <a:spcPct val="100000"/>
              </a:lnSpc>
              <a:buFont typeface="Cambria"/>
              <a:buChar char="•"/>
              <a:tabLst>
                <a:tab pos="368300" algn="l"/>
              </a:tabLst>
            </a:pPr>
            <a:r>
              <a:rPr sz="2400" b="1" spc="-5" dirty="0" err="1">
                <a:latin typeface="Cambria"/>
                <a:cs typeface="Cambria"/>
              </a:rPr>
              <a:t>Участник</a:t>
            </a:r>
            <a:r>
              <a:rPr sz="2400" b="1" spc="-2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с</a:t>
            </a:r>
            <a:r>
              <a:rPr sz="2400" b="1" spc="-20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инвалидностью</a:t>
            </a:r>
            <a:endParaRPr sz="2400" dirty="0">
              <a:latin typeface="Cambria"/>
              <a:cs typeface="Cambria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2309" y="228600"/>
            <a:ext cx="9161319" cy="990600"/>
            <a:chOff x="-2309" y="228600"/>
            <a:chExt cx="9161319" cy="9906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2309" y="228600"/>
              <a:ext cx="9146309" cy="9906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FDBC9E5-55D6-979D-60F5-4C2A5A51D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 b="26668"/>
            <a:stretch/>
          </p:blipFill>
          <p:spPr bwMode="auto">
            <a:xfrm>
              <a:off x="27710" y="228600"/>
              <a:ext cx="849986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922726" y="314824"/>
              <a:ext cx="823628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400" b="1" spc="-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Правила проведения ГИА-11</a:t>
              </a:r>
              <a:endParaRPr lang="ru-RU" sz="4400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6200" y="228600"/>
            <a:ext cx="9067800" cy="609600"/>
            <a:chOff x="-2309" y="228600"/>
            <a:chExt cx="9146309" cy="9906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2309" y="228600"/>
              <a:ext cx="9146309" cy="9906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FDBC9E5-55D6-979D-60F5-4C2A5A51D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 b="26668"/>
            <a:stretch/>
          </p:blipFill>
          <p:spPr bwMode="auto">
            <a:xfrm>
              <a:off x="27710" y="228600"/>
              <a:ext cx="849986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907715" y="262235"/>
              <a:ext cx="8236284" cy="666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spc="-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Даты проведения ЕГЭ</a:t>
              </a:r>
              <a:endParaRPr lang="ru-RU" sz="2400" dirty="0"/>
            </a:p>
          </p:txBody>
        </p:sp>
      </p:grp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ED7CDE0-18E5-4791-AB5E-5349997D4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93551"/>
              </p:ext>
            </p:extLst>
          </p:nvPr>
        </p:nvGraphicFramePr>
        <p:xfrm>
          <a:off x="685800" y="838201"/>
          <a:ext cx="7848601" cy="5638807"/>
        </p:xfrm>
        <a:graphic>
          <a:graphicData uri="http://schemas.openxmlformats.org/drawingml/2006/table">
            <a:tbl>
              <a:tblPr/>
              <a:tblGrid>
                <a:gridCol w="1993295">
                  <a:extLst>
                    <a:ext uri="{9D8B030D-6E8A-4147-A177-3AD203B41FA5}">
                      <a16:colId xmlns:a16="http://schemas.microsoft.com/office/drawing/2014/main" val="1637743721"/>
                    </a:ext>
                  </a:extLst>
                </a:gridCol>
                <a:gridCol w="1204282">
                  <a:extLst>
                    <a:ext uri="{9D8B030D-6E8A-4147-A177-3AD203B41FA5}">
                      <a16:colId xmlns:a16="http://schemas.microsoft.com/office/drawing/2014/main" val="4120936328"/>
                    </a:ext>
                  </a:extLst>
                </a:gridCol>
                <a:gridCol w="2325512">
                  <a:extLst>
                    <a:ext uri="{9D8B030D-6E8A-4147-A177-3AD203B41FA5}">
                      <a16:colId xmlns:a16="http://schemas.microsoft.com/office/drawing/2014/main" val="389812554"/>
                    </a:ext>
                  </a:extLst>
                </a:gridCol>
                <a:gridCol w="2325512">
                  <a:extLst>
                    <a:ext uri="{9D8B030D-6E8A-4147-A177-3AD203B41FA5}">
                      <a16:colId xmlns:a16="http://schemas.microsoft.com/office/drawing/2014/main" val="2993417091"/>
                    </a:ext>
                  </a:extLst>
                </a:gridCol>
              </a:tblGrid>
              <a:tr h="1913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ДАТА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ДЕНЬ НДЕЛИ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ПРЕДМЕТ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685107"/>
                  </a:ext>
                </a:extLst>
              </a:tr>
              <a:tr h="3463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ОСНОВНОЙ ПЕРИОД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23.05.2025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пятница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история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1617"/>
                  </a:ext>
                </a:extLst>
              </a:tr>
              <a:tr h="191341">
                <a:tc rowSpan="13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литература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347756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химия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402000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27.05.2025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вторник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 (Б)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024203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 (П)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572154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30.05.2025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пятница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русский язык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814323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02.06.2025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понедельник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обществознание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86365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физика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888622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05.06.2025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четверг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биология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381761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иностранный язык (П)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020645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география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86237"/>
                  </a:ext>
                </a:extLst>
              </a:tr>
              <a:tr h="382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10.06.2025-11.06.2025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информатика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253302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иностранный язык (У)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272029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371660"/>
                  </a:ext>
                </a:extLst>
              </a:tr>
              <a:tr h="3769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Резервный период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043176"/>
                  </a:ext>
                </a:extLst>
              </a:tr>
              <a:tr h="191341">
                <a:tc rowSpan="8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16.06.2025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понедельник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география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571183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литература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89707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обществознание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647195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физика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921650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17.06.2025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русский язык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331240"/>
                  </a:ext>
                </a:extLst>
              </a:tr>
              <a:tr h="382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18.06.2025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иностранный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язык,история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химия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26834"/>
                  </a:ext>
                </a:extLst>
              </a:tr>
              <a:tr h="514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19.06.2025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четверг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биология, информатика, иностранный язык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341"/>
                  </a:ext>
                </a:extLst>
              </a:tr>
              <a:tr h="19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20.06.2025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пятница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</a:t>
                      </a:r>
                    </a:p>
                  </a:txBody>
                  <a:tcPr marL="7927" marR="7927" marT="79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81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211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527" y="465247"/>
            <a:ext cx="8551673" cy="723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3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sz="36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r>
              <a:rPr sz="3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</a:t>
            </a:r>
            <a:r>
              <a:rPr sz="36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r>
              <a:rPr sz="3600" b="1" spc="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36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b="1" spc="-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sz="36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</a:t>
            </a:r>
            <a:r>
              <a:rPr sz="3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</a:t>
            </a:r>
            <a:r>
              <a:rPr lang="ru-RU" sz="3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015" y="1629536"/>
            <a:ext cx="8851900" cy="1757045"/>
          </a:xfrm>
          <a:custGeom>
            <a:avLst/>
            <a:gdLst/>
            <a:ahLst/>
            <a:cxnLst/>
            <a:rect l="l" t="t" r="r" b="b"/>
            <a:pathLst>
              <a:path w="8851900" h="1757045">
                <a:moveTo>
                  <a:pt x="8558657" y="0"/>
                </a:moveTo>
                <a:lnTo>
                  <a:pt x="292773" y="0"/>
                </a:lnTo>
                <a:lnTo>
                  <a:pt x="245283" y="3831"/>
                </a:lnTo>
                <a:lnTo>
                  <a:pt x="200233" y="14924"/>
                </a:lnTo>
                <a:lnTo>
                  <a:pt x="158225" y="32674"/>
                </a:lnTo>
                <a:lnTo>
                  <a:pt x="119864" y="56481"/>
                </a:lnTo>
                <a:lnTo>
                  <a:pt x="85750" y="85740"/>
                </a:lnTo>
                <a:lnTo>
                  <a:pt x="56487" y="119850"/>
                </a:lnTo>
                <a:lnTo>
                  <a:pt x="32678" y="158207"/>
                </a:lnTo>
                <a:lnTo>
                  <a:pt x="14925" y="200208"/>
                </a:lnTo>
                <a:lnTo>
                  <a:pt x="3831" y="245252"/>
                </a:lnTo>
                <a:lnTo>
                  <a:pt x="0" y="292735"/>
                </a:lnTo>
                <a:lnTo>
                  <a:pt x="0" y="1463802"/>
                </a:lnTo>
                <a:lnTo>
                  <a:pt x="3831" y="1511284"/>
                </a:lnTo>
                <a:lnTo>
                  <a:pt x="14925" y="1556328"/>
                </a:lnTo>
                <a:lnTo>
                  <a:pt x="32678" y="1598329"/>
                </a:lnTo>
                <a:lnTo>
                  <a:pt x="56487" y="1636686"/>
                </a:lnTo>
                <a:lnTo>
                  <a:pt x="85750" y="1670796"/>
                </a:lnTo>
                <a:lnTo>
                  <a:pt x="119864" y="1700055"/>
                </a:lnTo>
                <a:lnTo>
                  <a:pt x="158225" y="1723862"/>
                </a:lnTo>
                <a:lnTo>
                  <a:pt x="200233" y="1741612"/>
                </a:lnTo>
                <a:lnTo>
                  <a:pt x="245283" y="1752705"/>
                </a:lnTo>
                <a:lnTo>
                  <a:pt x="292773" y="1756537"/>
                </a:lnTo>
                <a:lnTo>
                  <a:pt x="8558657" y="1756537"/>
                </a:lnTo>
                <a:lnTo>
                  <a:pt x="8606139" y="1752705"/>
                </a:lnTo>
                <a:lnTo>
                  <a:pt x="8651183" y="1741612"/>
                </a:lnTo>
                <a:lnTo>
                  <a:pt x="8693184" y="1723862"/>
                </a:lnTo>
                <a:lnTo>
                  <a:pt x="8731541" y="1700055"/>
                </a:lnTo>
                <a:lnTo>
                  <a:pt x="8765651" y="1670796"/>
                </a:lnTo>
                <a:lnTo>
                  <a:pt x="8794910" y="1636686"/>
                </a:lnTo>
                <a:lnTo>
                  <a:pt x="8818717" y="1598329"/>
                </a:lnTo>
                <a:lnTo>
                  <a:pt x="8836467" y="1556328"/>
                </a:lnTo>
                <a:lnTo>
                  <a:pt x="8847560" y="1511284"/>
                </a:lnTo>
                <a:lnTo>
                  <a:pt x="8851391" y="1463802"/>
                </a:lnTo>
                <a:lnTo>
                  <a:pt x="8851391" y="292735"/>
                </a:lnTo>
                <a:lnTo>
                  <a:pt x="8847560" y="245252"/>
                </a:lnTo>
                <a:lnTo>
                  <a:pt x="8836467" y="200208"/>
                </a:lnTo>
                <a:lnTo>
                  <a:pt x="8818717" y="158207"/>
                </a:lnTo>
                <a:lnTo>
                  <a:pt x="8794910" y="119850"/>
                </a:lnTo>
                <a:lnTo>
                  <a:pt x="8765651" y="85740"/>
                </a:lnTo>
                <a:lnTo>
                  <a:pt x="8731541" y="56481"/>
                </a:lnTo>
                <a:lnTo>
                  <a:pt x="8693184" y="32674"/>
                </a:lnTo>
                <a:lnTo>
                  <a:pt x="8651183" y="14924"/>
                </a:lnTo>
                <a:lnTo>
                  <a:pt x="8606139" y="3831"/>
                </a:lnTo>
                <a:lnTo>
                  <a:pt x="855865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709" y="2123643"/>
            <a:ext cx="8239759" cy="1618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05"/>
              </a:lnSpc>
              <a:spcBef>
                <a:spcPts val="100"/>
              </a:spcBef>
            </a:pPr>
            <a:r>
              <a:rPr sz="24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5-ти</a:t>
            </a:r>
            <a:r>
              <a:rPr sz="2400" b="1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балльной</a:t>
            </a:r>
            <a:r>
              <a:rPr sz="24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шкале,</a:t>
            </a:r>
            <a:r>
              <a:rPr sz="2400" b="1" spc="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</a:t>
            </a:r>
            <a:r>
              <a:rPr sz="2400" b="1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получении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аттестата 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</a:t>
            </a: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общем </a:t>
            </a: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 dirty="0">
              <a:latin typeface="Cambria"/>
              <a:cs typeface="Cambria"/>
            </a:endParaRPr>
          </a:p>
          <a:p>
            <a:pPr marL="344805" indent="-229235">
              <a:lnSpc>
                <a:spcPct val="100000"/>
              </a:lnSpc>
              <a:buFont typeface="Cambria"/>
              <a:buChar char="•"/>
              <a:tabLst>
                <a:tab pos="345440" algn="l"/>
              </a:tabLst>
            </a:pPr>
            <a:r>
              <a:rPr sz="2400" b="1" spc="-5" dirty="0">
                <a:latin typeface="Cambria"/>
                <a:cs typeface="Cambria"/>
              </a:rPr>
              <a:t>База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015" y="4091559"/>
            <a:ext cx="8851900" cy="1651000"/>
          </a:xfrm>
          <a:custGeom>
            <a:avLst/>
            <a:gdLst/>
            <a:ahLst/>
            <a:cxnLst/>
            <a:rect l="l" t="t" r="r" b="b"/>
            <a:pathLst>
              <a:path w="8851900" h="1651000">
                <a:moveTo>
                  <a:pt x="8576310" y="0"/>
                </a:moveTo>
                <a:lnTo>
                  <a:pt x="275107" y="0"/>
                </a:lnTo>
                <a:lnTo>
                  <a:pt x="225655" y="4432"/>
                </a:lnTo>
                <a:lnTo>
                  <a:pt x="179111" y="17213"/>
                </a:lnTo>
                <a:lnTo>
                  <a:pt x="136253" y="37563"/>
                </a:lnTo>
                <a:lnTo>
                  <a:pt x="97857" y="64706"/>
                </a:lnTo>
                <a:lnTo>
                  <a:pt x="64700" y="97863"/>
                </a:lnTo>
                <a:lnTo>
                  <a:pt x="37559" y="136256"/>
                </a:lnTo>
                <a:lnTo>
                  <a:pt x="17210" y="179109"/>
                </a:lnTo>
                <a:lnTo>
                  <a:pt x="4432" y="225643"/>
                </a:lnTo>
                <a:lnTo>
                  <a:pt x="0" y="275082"/>
                </a:lnTo>
                <a:lnTo>
                  <a:pt x="0" y="1375537"/>
                </a:lnTo>
                <a:lnTo>
                  <a:pt x="4432" y="1424981"/>
                </a:lnTo>
                <a:lnTo>
                  <a:pt x="17210" y="1471519"/>
                </a:lnTo>
                <a:lnTo>
                  <a:pt x="37559" y="1514373"/>
                </a:lnTo>
                <a:lnTo>
                  <a:pt x="64700" y="1552766"/>
                </a:lnTo>
                <a:lnTo>
                  <a:pt x="97857" y="1585921"/>
                </a:lnTo>
                <a:lnTo>
                  <a:pt x="136253" y="1613060"/>
                </a:lnTo>
                <a:lnTo>
                  <a:pt x="179111" y="1633408"/>
                </a:lnTo>
                <a:lnTo>
                  <a:pt x="225655" y="1646186"/>
                </a:lnTo>
                <a:lnTo>
                  <a:pt x="275107" y="1650619"/>
                </a:lnTo>
                <a:lnTo>
                  <a:pt x="8576310" y="1650619"/>
                </a:lnTo>
                <a:lnTo>
                  <a:pt x="8625748" y="1646186"/>
                </a:lnTo>
                <a:lnTo>
                  <a:pt x="8672282" y="1633408"/>
                </a:lnTo>
                <a:lnTo>
                  <a:pt x="8715135" y="1613060"/>
                </a:lnTo>
                <a:lnTo>
                  <a:pt x="8753528" y="1585921"/>
                </a:lnTo>
                <a:lnTo>
                  <a:pt x="8786685" y="1552766"/>
                </a:lnTo>
                <a:lnTo>
                  <a:pt x="8813828" y="1514373"/>
                </a:lnTo>
                <a:lnTo>
                  <a:pt x="8834178" y="1471519"/>
                </a:lnTo>
                <a:lnTo>
                  <a:pt x="8846959" y="1424981"/>
                </a:lnTo>
                <a:lnTo>
                  <a:pt x="8851391" y="1375537"/>
                </a:lnTo>
                <a:lnTo>
                  <a:pt x="8851391" y="275082"/>
                </a:lnTo>
                <a:lnTo>
                  <a:pt x="8846959" y="225643"/>
                </a:lnTo>
                <a:lnTo>
                  <a:pt x="8834178" y="179109"/>
                </a:lnTo>
                <a:lnTo>
                  <a:pt x="8813828" y="136256"/>
                </a:lnTo>
                <a:lnTo>
                  <a:pt x="8786685" y="97863"/>
                </a:lnTo>
                <a:lnTo>
                  <a:pt x="8753528" y="64706"/>
                </a:lnTo>
                <a:lnTo>
                  <a:pt x="8715135" y="37563"/>
                </a:lnTo>
                <a:lnTo>
                  <a:pt x="8672282" y="17213"/>
                </a:lnTo>
                <a:lnTo>
                  <a:pt x="8625748" y="4432"/>
                </a:lnTo>
                <a:lnTo>
                  <a:pt x="857631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7527" y="4211828"/>
            <a:ext cx="8257540" cy="18910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475"/>
              </a:spcBef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Оценивается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100-балльной</a:t>
            </a:r>
            <a:r>
              <a:rPr sz="24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шкале,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учитываются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</a:t>
            </a:r>
            <a:r>
              <a:rPr sz="2400" b="1" spc="-50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получении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аттестата,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могут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быть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использованы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335"/>
              </a:lnSpc>
            </a:pP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качестве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вступительных испытаний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поступлении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ВУЗ</a:t>
            </a:r>
            <a:endParaRPr sz="2400">
              <a:latin typeface="Cambria"/>
              <a:cs typeface="Cambria"/>
            </a:endParaRPr>
          </a:p>
          <a:p>
            <a:pPr marL="349885" indent="-229235">
              <a:lnSpc>
                <a:spcPct val="100000"/>
              </a:lnSpc>
              <a:spcBef>
                <a:spcPts val="1325"/>
              </a:spcBef>
              <a:buFont typeface="Cambria"/>
              <a:buChar char="•"/>
              <a:tabLst>
                <a:tab pos="350520" algn="l"/>
              </a:tabLst>
            </a:pPr>
            <a:r>
              <a:rPr sz="2400" b="1" spc="-10" dirty="0">
                <a:latin typeface="Cambria"/>
                <a:cs typeface="Cambria"/>
              </a:rPr>
              <a:t>Профиль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447800"/>
            <a:ext cx="8461375" cy="4487126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41300" marR="319405" indent="-228600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 err="1">
                <a:solidFill>
                  <a:srgbClr val="001F5F"/>
                </a:solidFill>
                <a:latin typeface="Cambria"/>
                <a:cs typeface="Cambria"/>
              </a:rPr>
              <a:t>участникам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экзаменов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иметь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 себе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уведомление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регистрации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 err="1">
                <a:solidFill>
                  <a:srgbClr val="001F5F"/>
                </a:solidFill>
                <a:latin typeface="Cambria"/>
                <a:cs typeface="Cambria"/>
              </a:rPr>
              <a:t>экзамены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,</a:t>
            </a:r>
            <a:endParaRPr lang="ru-RU" sz="2400" dirty="0">
              <a:latin typeface="Cambria"/>
              <a:cs typeface="Cambria"/>
            </a:endParaRPr>
          </a:p>
          <a:p>
            <a:pPr marL="241300" marR="319405" indent="-228600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 err="1">
                <a:solidFill>
                  <a:srgbClr val="001F5F"/>
                </a:solidFill>
                <a:latin typeface="Cambria"/>
                <a:cs typeface="Cambria"/>
              </a:rPr>
              <a:t>средства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связи,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электронно-вычислительную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технику,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фото-,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5" dirty="0">
                <a:solidFill>
                  <a:srgbClr val="001F5F"/>
                </a:solidFill>
                <a:latin typeface="Cambria"/>
                <a:cs typeface="Cambria"/>
              </a:rPr>
              <a:t>аудио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видеоаппаратуру,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справочные</a:t>
            </a:r>
            <a:endParaRPr sz="2400" dirty="0">
              <a:latin typeface="Cambria"/>
              <a:cs typeface="Cambria"/>
            </a:endParaRPr>
          </a:p>
          <a:p>
            <a:pPr marL="241300" marR="808355">
              <a:lnSpc>
                <a:spcPts val="259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материалы,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письменные заметки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иные средства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хранения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передачи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информации;</a:t>
            </a:r>
            <a:endParaRPr sz="2400" dirty="0">
              <a:latin typeface="Cambria"/>
              <a:cs typeface="Cambria"/>
            </a:endParaRPr>
          </a:p>
          <a:p>
            <a:pPr marL="241300" marR="673735" indent="-228600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выносить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аудиторий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ППЭ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ЭМ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бумажном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или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электронном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носителях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случая 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перехода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подготовки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аудиторию</a:t>
            </a:r>
            <a:endParaRPr sz="2400" dirty="0">
              <a:latin typeface="Cambria"/>
              <a:cs typeface="Cambria"/>
            </a:endParaRPr>
          </a:p>
          <a:p>
            <a:pPr marL="241300" marR="5080">
              <a:lnSpc>
                <a:spcPts val="2590"/>
              </a:lnSpc>
              <a:spcBef>
                <a:spcPts val="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 при проведении экзамена по иностранным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языкам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раздел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«Говорение»),</a:t>
            </a:r>
            <a:endParaRPr sz="24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фотографировать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или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переписывать </a:t>
            </a:r>
            <a:r>
              <a:rPr sz="2400" b="1" spc="-5" dirty="0" err="1">
                <a:solidFill>
                  <a:srgbClr val="001F5F"/>
                </a:solidFill>
                <a:latin typeface="Cambria"/>
                <a:cs typeface="Cambria"/>
              </a:rPr>
              <a:t>задания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ЭМ</a:t>
            </a:r>
            <a:r>
              <a:rPr lang="ru-RU" sz="2400" b="1" dirty="0">
                <a:solidFill>
                  <a:srgbClr val="001F5F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2309" y="228600"/>
            <a:ext cx="9146309" cy="990600"/>
            <a:chOff x="-2309" y="228600"/>
            <a:chExt cx="9146309" cy="9906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2309" y="228600"/>
              <a:ext cx="9146309" cy="9906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FDBC9E5-55D6-979D-60F5-4C2A5A51D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 b="26668"/>
            <a:stretch/>
          </p:blipFill>
          <p:spPr bwMode="auto">
            <a:xfrm>
              <a:off x="27710" y="228600"/>
              <a:ext cx="849986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62000" y="428629"/>
              <a:ext cx="838200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400" b="1" spc="-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день проведения экзамена запрещается</a:t>
              </a:r>
              <a:endParaRPr lang="ru-RU" sz="3400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609980"/>
            <a:ext cx="8839200" cy="16536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ts val="3195"/>
              </a:lnSpc>
              <a:spcBef>
                <a:spcPts val="95"/>
              </a:spcBef>
            </a:pPr>
            <a:r>
              <a:rPr sz="2800" b="1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допустившие</a:t>
            </a:r>
            <a:r>
              <a:rPr sz="2800" b="1" spc="2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195"/>
              </a:lnSpc>
            </a:pPr>
            <a:r>
              <a:rPr sz="2800" b="1" spc="-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устанавливаемого</a:t>
            </a:r>
            <a:r>
              <a:rPr sz="2800" b="1" spc="4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</a:t>
            </a:r>
            <a:r>
              <a:rPr sz="2800" b="1" spc="3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 err="1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2800" b="1" spc="4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4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удаляются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195"/>
              </a:lnSpc>
            </a:pPr>
            <a:r>
              <a:rPr sz="2800" b="1" spc="-1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</a:t>
            </a:r>
            <a:r>
              <a:rPr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</a:t>
            </a:r>
            <a:r>
              <a:rPr sz="2800" b="1" spc="-60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год!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0" y="2590800"/>
            <a:ext cx="6541134" cy="3825240"/>
            <a:chOff x="1986133" y="3033087"/>
            <a:chExt cx="6541134" cy="38252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6133" y="3033087"/>
              <a:ext cx="6541038" cy="38249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600" y="3180714"/>
              <a:ext cx="6029325" cy="33915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36979"/>
            <a:ext cx="7904480" cy="14754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2400" spc="-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</a:t>
            </a:r>
            <a:r>
              <a:rPr sz="2400" spc="2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4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sz="2400" spc="-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завершить</a:t>
            </a:r>
            <a:r>
              <a:rPr sz="2400" spc="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sz="2400" spc="-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экзаменационной работы, </a:t>
            </a:r>
            <a:r>
              <a:rPr sz="2400" spc="-2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sz="2400" spc="-509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sz="24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 </a:t>
            </a:r>
            <a:r>
              <a:rPr sz="24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покидает</a:t>
            </a:r>
            <a:r>
              <a:rPr sz="24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аудиторию.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365"/>
              </a:spcBef>
            </a:pPr>
            <a:r>
              <a:rPr sz="24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</a:t>
            </a:r>
            <a:r>
              <a:rPr sz="2400" spc="-2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24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быть пересдан</a:t>
            </a:r>
            <a:r>
              <a:rPr sz="2400" spc="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резервные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</a:t>
            </a:r>
            <a:r>
              <a:rPr sz="24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86000" y="2896210"/>
            <a:ext cx="4465955" cy="3674745"/>
            <a:chOff x="4215745" y="3005679"/>
            <a:chExt cx="4465955" cy="36747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5745" y="3005679"/>
              <a:ext cx="4465351" cy="36744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4100" y="3152774"/>
              <a:ext cx="3952875" cy="3162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838200"/>
            <a:ext cx="8777605" cy="5711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Во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время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участники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имеют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право</a:t>
            </a:r>
            <a:endParaRPr sz="2400" dirty="0">
              <a:latin typeface="Cambria"/>
              <a:cs typeface="Cambria"/>
            </a:endParaRPr>
          </a:p>
          <a:p>
            <a:pPr marL="241300" marR="143510">
              <a:lnSpc>
                <a:spcPts val="2590"/>
              </a:lnSpc>
              <a:spcBef>
                <a:spcPts val="185"/>
              </a:spcBef>
            </a:pP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выходить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перемещаться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ППЭ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только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в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сопровождении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одного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организаторов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 err="1">
                <a:solidFill>
                  <a:srgbClr val="001F5F"/>
                </a:solidFill>
                <a:latin typeface="Cambria"/>
                <a:cs typeface="Cambria"/>
              </a:rPr>
              <a:t>вне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5" dirty="0" err="1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  <a:p>
            <a:pPr marL="241300" marR="5080" indent="-228600">
              <a:lnSpc>
                <a:spcPct val="90000"/>
              </a:lnSpc>
              <a:spcBef>
                <a:spcPts val="960"/>
              </a:spcBef>
              <a:buClr>
                <a:srgbClr val="001F5F"/>
              </a:buClr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sz="2400" b="1" spc="-5" dirty="0" err="1">
                <a:solidFill>
                  <a:srgbClr val="001F5F"/>
                </a:solidFill>
                <a:latin typeface="Cambria"/>
                <a:cs typeface="Cambria"/>
              </a:rPr>
              <a:t>При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выходе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участники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оставляют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документ,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удостоверяющий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личность, ЭМ,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письменные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принадлежности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и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листы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бумаги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черновиков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штампом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образовательной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организации,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базе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которой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организован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ППЭ,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рабочем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столе,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а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организатор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проверяет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комплектность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оставленных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ЭМ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количество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листов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бумаги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черновиков.</a:t>
            </a:r>
            <a:endParaRPr sz="2400" dirty="0">
              <a:latin typeface="Cambria"/>
              <a:cs typeface="Cambria"/>
            </a:endParaRPr>
          </a:p>
          <a:p>
            <a:pPr marL="241300" indent="-228600">
              <a:lnSpc>
                <a:spcPts val="2735"/>
              </a:lnSpc>
              <a:spcBef>
                <a:spcPts val="71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 err="1">
                <a:solidFill>
                  <a:srgbClr val="001F5F"/>
                </a:solidFill>
                <a:latin typeface="Cambria"/>
                <a:cs typeface="Cambria"/>
              </a:rPr>
              <a:t>Каждый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выход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участника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595"/>
              </a:lnSpc>
            </a:pP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фиксируется</a:t>
            </a:r>
            <a:r>
              <a:rPr sz="24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организаторами</a:t>
            </a:r>
            <a:r>
              <a:rPr sz="24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ведомости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учёта</a:t>
            </a:r>
            <a:r>
              <a:rPr sz="24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времени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735"/>
              </a:lnSpc>
            </a:pP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отсутствия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участников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endParaRPr sz="2400" dirty="0">
              <a:latin typeface="Cambria"/>
              <a:cs typeface="Cambria"/>
            </a:endParaRPr>
          </a:p>
          <a:p>
            <a:pPr marL="241300" marR="987425" indent="-228600">
              <a:lnSpc>
                <a:spcPct val="9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Если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один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тот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же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экзамена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выходит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несколько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раз,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то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каждый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его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выход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фиксируется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ведомости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новой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строке.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5652" y="142875"/>
            <a:ext cx="1691878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442" y="1060830"/>
            <a:ext cx="8567115" cy="13889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</a:pPr>
            <a:r>
              <a:rPr sz="28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800" spc="-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sz="2800" spc="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r>
              <a:rPr sz="2800" spc="2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включается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время, </a:t>
            </a:r>
            <a:r>
              <a:rPr sz="2800" spc="-5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выделенное</a:t>
            </a:r>
            <a:r>
              <a:rPr sz="28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sz="28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</a:t>
            </a:r>
            <a:r>
              <a:rPr sz="28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err="1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28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(инструктаж,</a:t>
            </a:r>
            <a:r>
              <a:rPr sz="28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</a:t>
            </a:r>
            <a:r>
              <a:rPr sz="28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регистрационных</a:t>
            </a:r>
            <a:r>
              <a:rPr sz="28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</a:t>
            </a:r>
            <a:r>
              <a:rPr sz="2800" spc="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800" spc="-51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5" dirty="0">
                <a:solidFill>
                  <a:srgbClr val="2121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т.д.)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828800" y="2590800"/>
            <a:ext cx="5666740" cy="3933190"/>
            <a:chOff x="2873111" y="2499727"/>
            <a:chExt cx="5666740" cy="39331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3111" y="2499727"/>
              <a:ext cx="5666247" cy="39327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0440" y="2647949"/>
              <a:ext cx="5155183" cy="34385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442" y="1060830"/>
            <a:ext cx="8567115" cy="1271630"/>
          </a:xfrm>
          <a:prstGeom prst="rect">
            <a:avLst/>
          </a:prstGeom>
        </p:spPr>
        <p:txBody>
          <a:bodyPr vert="horz" wrap="square" lIns="0" tIns="370332" rIns="0" bIns="0" rtlCol="0">
            <a:spAutoFit/>
          </a:bodyPr>
          <a:lstStyle/>
          <a:p>
            <a:pPr marL="3212465" marR="5080" indent="-2362835">
              <a:lnSpc>
                <a:spcPts val="3460"/>
              </a:lnSpc>
              <a:spcBef>
                <a:spcPts val="53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производиться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pc="-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809" y="2252472"/>
            <a:ext cx="8831580" cy="4264660"/>
            <a:chOff x="312809" y="2252472"/>
            <a:chExt cx="8831580" cy="42646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2355" y="2252472"/>
              <a:ext cx="4771644" cy="3131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8062" y="2447925"/>
              <a:ext cx="4299077" cy="25431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809" y="2748115"/>
              <a:ext cx="4020297" cy="37689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375" y="2895600"/>
              <a:ext cx="3507994" cy="32575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10" y="457200"/>
            <a:ext cx="9146309" cy="9906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/>
          <p:nvPr/>
        </p:nvSpPr>
        <p:spPr>
          <a:xfrm>
            <a:off x="685800" y="533400"/>
            <a:ext cx="7893050" cy="48167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b="1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</a:t>
            </a:r>
            <a:r>
              <a:rPr sz="48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spc="-1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</a:t>
            </a:r>
            <a:endParaRPr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9370">
              <a:lnSpc>
                <a:spcPct val="100000"/>
              </a:lnSpc>
            </a:pPr>
            <a:endParaRPr lang="ru-RU" sz="2400" b="1" spc="-10" dirty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9370">
              <a:lnSpc>
                <a:spcPct val="100000"/>
              </a:lnSpc>
            </a:pPr>
            <a:endParaRPr lang="ru-RU" sz="2400" b="1" spc="-10" dirty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9370">
              <a:lnSpc>
                <a:spcPct val="100000"/>
              </a:lnSpc>
            </a:pPr>
            <a:r>
              <a:rPr sz="24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аттестацией </a:t>
            </a:r>
            <a:r>
              <a:rPr sz="2400" b="1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4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78435">
              <a:lnSpc>
                <a:spcPts val="2855"/>
              </a:lnSpc>
              <a:buChar char="-"/>
              <a:tabLst>
                <a:tab pos="191135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78435">
              <a:lnSpc>
                <a:spcPct val="100000"/>
              </a:lnSpc>
              <a:spcBef>
                <a:spcPts val="5"/>
              </a:spcBef>
              <a:buChar char="-"/>
              <a:tabLst>
                <a:tab pos="191135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сдачи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78435">
              <a:lnSpc>
                <a:spcPct val="100000"/>
              </a:lnSpc>
              <a:buChar char="-"/>
              <a:tabLst>
                <a:tab pos="191135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indent="-178435">
              <a:lnSpc>
                <a:spcPct val="100000"/>
              </a:lnSpc>
              <a:buChar char="-"/>
              <a:tabLst>
                <a:tab pos="191135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медали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успехи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учении»;</a:t>
            </a:r>
          </a:p>
          <a:p>
            <a:pPr marL="190500" indent="-178435">
              <a:lnSpc>
                <a:spcPct val="100000"/>
              </a:lnSpc>
              <a:buChar char="-"/>
              <a:tabLst>
                <a:tab pos="191135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КИМ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FDBC9E5-55D6-979D-60F5-4C2A5A51D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26668"/>
          <a:stretch/>
        </p:blipFill>
        <p:spPr bwMode="auto">
          <a:xfrm>
            <a:off x="27709" y="457200"/>
            <a:ext cx="84998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051800"/>
              </p:ext>
            </p:extLst>
          </p:nvPr>
        </p:nvGraphicFramePr>
        <p:xfrm>
          <a:off x="228600" y="1828800"/>
          <a:ext cx="8665210" cy="3155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0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24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нарушении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marR="292735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установленного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Порядка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</a:t>
                      </a:r>
                      <a:r>
                        <a:rPr sz="2400" spc="-5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20040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день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экзамена по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соответствующему </a:t>
                      </a:r>
                      <a:r>
                        <a:rPr sz="24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предмету,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sz="2400" spc="-5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покидая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r>
                        <a:rPr lang="ru-RU"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(руководителю</a:t>
                      </a:r>
                      <a:r>
                        <a:rPr sz="2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ППЭ)!</a:t>
                      </a:r>
                      <a:r>
                        <a:rPr lang="ru-RU"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!!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41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24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несогласии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выставленными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баллами</a:t>
                      </a: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92075" marR="1428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течение</a:t>
                      </a:r>
                      <a:r>
                        <a:rPr sz="2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двух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рабочих</a:t>
                      </a:r>
                      <a:r>
                        <a:rPr sz="2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дней </a:t>
                      </a:r>
                      <a:r>
                        <a:rPr sz="24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официального объявления </a:t>
                      </a:r>
                      <a:r>
                        <a:rPr sz="2400" spc="-5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</a:t>
                      </a:r>
                      <a:r>
                        <a:rPr sz="24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</a:t>
                      </a:r>
                      <a:r>
                        <a:rPr sz="2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соответствующему</a:t>
                      </a:r>
                      <a:r>
                        <a:rPr sz="2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предмету </a:t>
                      </a:r>
                      <a:r>
                        <a:rPr sz="2400" spc="-5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(директору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spc="-1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r>
                        <a:rPr sz="2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)!!!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-2309" y="228600"/>
            <a:ext cx="9146309" cy="990600"/>
            <a:chOff x="-2309" y="228600"/>
            <a:chExt cx="9146309" cy="9906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2309" y="228600"/>
              <a:ext cx="9146309" cy="9906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DFDBC9E5-55D6-979D-60F5-4C2A5A51D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 b="26668"/>
            <a:stretch/>
          </p:blipFill>
          <p:spPr bwMode="auto">
            <a:xfrm>
              <a:off x="27710" y="228600"/>
              <a:ext cx="849986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762000" y="369957"/>
              <a:ext cx="8382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spc="-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Приём и рассмотрение апелляций</a:t>
              </a:r>
              <a:endParaRPr lang="ru-RU" sz="4000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408" y="1470405"/>
            <a:ext cx="8131809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sz="28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</a:t>
            </a:r>
            <a:r>
              <a:rPr sz="28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sz="2800" b="1" spc="-5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аттестации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</a:t>
            </a:r>
            <a:r>
              <a:rPr lang="ru-RU"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официальном информационном портале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</a:t>
            </a:r>
            <a:r>
              <a:rPr sz="2800" b="1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</a:t>
            </a:r>
            <a:r>
              <a:rPr sz="28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3465">
              <a:lnSpc>
                <a:spcPct val="100000"/>
              </a:lnSpc>
            </a:pPr>
            <a:r>
              <a:rPr sz="2800" b="1" u="heavy" spc="-5" dirty="0">
                <a:uFill>
                  <a:solidFill>
                    <a:srgbClr val="0462C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http://check.ege.edu.ru/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1227092"/>
            <a:ext cx="8568055" cy="379270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9690" algn="just">
              <a:lnSpc>
                <a:spcPts val="2160"/>
              </a:lnSpc>
              <a:spcBef>
                <a:spcPts val="375"/>
              </a:spcBef>
            </a:pP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успехи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учении» 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аттестатом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200" b="1" spc="-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общем образовании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отличием, </a:t>
            </a:r>
            <a:r>
              <a:rPr sz="2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sz="2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ученику, 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окончил</a:t>
            </a:r>
            <a:r>
              <a:rPr sz="2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11й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класс, получил</a:t>
            </a:r>
            <a:r>
              <a:rPr sz="2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</a:t>
            </a:r>
            <a:r>
              <a:rPr sz="2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«отлично»</a:t>
            </a:r>
            <a:r>
              <a:rPr sz="2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всем</a:t>
            </a:r>
            <a:r>
              <a:rPr lang="ru-RU"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</a:t>
            </a:r>
            <a:r>
              <a:rPr sz="2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r>
              <a:rPr sz="22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2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</a:t>
            </a:r>
            <a:r>
              <a:rPr sz="2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достижений: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 algn="just">
              <a:lnSpc>
                <a:spcPts val="2160"/>
              </a:lnSpc>
              <a:spcBef>
                <a:spcPts val="1030"/>
              </a:spcBef>
              <a:buClr>
                <a:srgbClr val="001F5F"/>
              </a:buClr>
              <a:buFont typeface="Arial MT"/>
              <a:buChar char="•"/>
              <a:tabLst>
                <a:tab pos="295910" algn="l"/>
                <a:tab pos="296545" algn="l"/>
              </a:tabLst>
            </a:pPr>
            <a:r>
              <a:rPr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сдавал </a:t>
            </a:r>
            <a:r>
              <a:rPr sz="22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</a:t>
            </a:r>
            <a:r>
              <a:rPr sz="2200" b="1" spc="-2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</a:t>
            </a:r>
            <a:r>
              <a:rPr sz="22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набрал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70 баллов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5080" indent="-228600" algn="just">
              <a:lnSpc>
                <a:spcPts val="2160"/>
              </a:lnSpc>
              <a:spcBef>
                <a:spcPts val="1030"/>
              </a:spcBef>
              <a:buClr>
                <a:srgbClr val="001F5F"/>
              </a:buClr>
              <a:buFont typeface="Arial MT"/>
              <a:buChar char="•"/>
              <a:tabLst>
                <a:tab pos="295910" algn="l"/>
                <a:tab pos="296545" algn="l"/>
              </a:tabLst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сдать любой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по выбору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менее чем на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баллов</a:t>
            </a:r>
          </a:p>
          <a:p>
            <a:pPr marL="12700" marR="5080" algn="ctr">
              <a:lnSpc>
                <a:spcPts val="2160"/>
              </a:lnSpc>
              <a:spcBef>
                <a:spcPts val="1030"/>
              </a:spcBef>
              <a:buClr>
                <a:srgbClr val="001F5F"/>
              </a:buClr>
              <a:tabLst>
                <a:tab pos="295910" algn="l"/>
                <a:tab pos="296545" algn="l"/>
              </a:tabLst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</a:t>
            </a:r>
          </a:p>
          <a:p>
            <a:pPr marL="241300" marR="5080" indent="-228600" algn="just">
              <a:lnSpc>
                <a:spcPts val="2160"/>
              </a:lnSpc>
              <a:spcBef>
                <a:spcPts val="1030"/>
              </a:spcBef>
              <a:buClr>
                <a:srgbClr val="001F5F"/>
              </a:buClr>
              <a:buFont typeface="Arial MT"/>
              <a:buChar char="•"/>
              <a:tabLst>
                <a:tab pos="295910" algn="l"/>
                <a:tab pos="296545" algn="l"/>
              </a:tabLst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сдавал </a:t>
            </a:r>
            <a:r>
              <a:rPr lang="ru-RU"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по </a:t>
            </a:r>
            <a:r>
              <a:rPr lang="ru-RU" sz="22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набрал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70 баллов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 ( базовый уровень)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получил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«5» </a:t>
            </a:r>
          </a:p>
          <a:p>
            <a:pPr marL="241300" marR="5080" indent="-228600" algn="just">
              <a:lnSpc>
                <a:spcPts val="2160"/>
              </a:lnSpc>
              <a:spcBef>
                <a:spcPts val="1030"/>
              </a:spcBef>
              <a:buClr>
                <a:srgbClr val="001F5F"/>
              </a:buClr>
              <a:buFont typeface="Arial MT"/>
              <a:buChar char="•"/>
              <a:tabLst>
                <a:tab pos="295910" algn="l"/>
                <a:tab pos="296545" algn="l"/>
              </a:tabLst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64555" y="4575407"/>
            <a:ext cx="2874645" cy="2274455"/>
            <a:chOff x="3891127" y="3607759"/>
            <a:chExt cx="4170045" cy="30149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1127" y="3607759"/>
              <a:ext cx="4169705" cy="30143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9" y="3755986"/>
              <a:ext cx="3657600" cy="250240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-2309" y="228600"/>
            <a:ext cx="9146309" cy="990600"/>
            <a:chOff x="-2309" y="228600"/>
            <a:chExt cx="9146309" cy="9906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2309" y="228600"/>
              <a:ext cx="9146309" cy="9906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FDBC9E5-55D6-979D-60F5-4C2A5A51D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 b="26668"/>
            <a:stretch/>
          </p:blipFill>
          <p:spPr bwMode="auto">
            <a:xfrm>
              <a:off x="27710" y="228600"/>
              <a:ext cx="849986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62000" y="400734"/>
              <a:ext cx="838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spc="-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Медаль «За особые успехи в учении»</a:t>
              </a:r>
              <a:endParaRPr lang="ru-RU" sz="3600" dirty="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0183" y="561974"/>
            <a:ext cx="8475217" cy="202940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442595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выпускники,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2400" b="1" spc="-5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двух</a:t>
            </a:r>
            <a:r>
              <a:rPr sz="2400" b="1" spc="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отметок</a:t>
            </a:r>
            <a:r>
              <a:rPr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  <a:r>
              <a:rPr sz="2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10-м</a:t>
            </a:r>
            <a:r>
              <a:rPr sz="2400" b="1" spc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11-м</a:t>
            </a:r>
            <a:r>
              <a:rPr sz="2400" b="1" spc="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>
              <a:lnSpc>
                <a:spcPts val="2415"/>
              </a:lnSpc>
            </a:pPr>
            <a:endParaRPr lang="ru-RU" sz="2400" b="1" dirty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>
              <a:lnSpc>
                <a:spcPts val="2415"/>
              </a:lnSpc>
            </a:pPr>
            <a:r>
              <a:rPr sz="2400" b="1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получения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r>
              <a:rPr sz="2400" b="1" spc="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сдать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>
              <a:lnSpc>
                <a:spcPts val="2735"/>
              </a:lnSpc>
            </a:pPr>
            <a:r>
              <a:rPr sz="2400" b="1" spc="-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</a:t>
            </a:r>
            <a:r>
              <a:rPr lang="ru-RU"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набрать </a:t>
            </a:r>
            <a:r>
              <a:rPr lang="ru-RU"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чем 60 баллов </a:t>
            </a:r>
            <a:r>
              <a:rPr lang="ru-RU"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 же сдать  </a:t>
            </a:r>
            <a:r>
              <a:rPr lang="ru-RU"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sz="2400" b="1" spc="-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4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выбору</a:t>
            </a:r>
            <a:r>
              <a:rPr lang="ru-RU" sz="2400" b="1" spc="-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чем </a:t>
            </a:r>
            <a:r>
              <a:rPr lang="ru-RU" sz="2400" b="1" spc="-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60 баллов.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rk.karelia.ru/wp-content/uploads/2019/05/nkc2cjavry8wswg4ww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23610"/>
            <a:ext cx="4127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39" y="282702"/>
            <a:ext cx="8493761" cy="6291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</a:t>
            </a:r>
            <a:r>
              <a:rPr sz="24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баллы</a:t>
            </a:r>
            <a:r>
              <a:rPr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59079" algn="just">
              <a:lnSpc>
                <a:spcPct val="100000"/>
              </a:lnSpc>
            </a:pPr>
            <a:r>
              <a:rPr lang="ru-RU"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2700" marR="259079" algn="just">
              <a:lnSpc>
                <a:spcPct val="100000"/>
              </a:lnSpc>
            </a:pPr>
            <a:r>
              <a:rPr lang="ru-RU"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b="1" spc="-1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Учтите</a:t>
            </a:r>
            <a:r>
              <a:rPr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b="1" spc="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официально</a:t>
            </a:r>
            <a:r>
              <a:rPr sz="2400" b="1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</a:t>
            </a:r>
            <a:r>
              <a:rPr sz="2400" b="1" spc="-5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баллы для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самых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популярных</a:t>
            </a:r>
            <a:r>
              <a:rPr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университетов</a:t>
            </a:r>
            <a:r>
              <a:rPr sz="2400" b="1" spc="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страны, </a:t>
            </a:r>
            <a:r>
              <a:rPr sz="2400" b="1" spc="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скорее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формальность,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sz="2400" b="1" spc="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</a:t>
            </a:r>
            <a:r>
              <a:rPr sz="2400" b="1" spc="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действию.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91820" algn="just">
              <a:lnSpc>
                <a:spcPct val="100000"/>
              </a:lnSpc>
            </a:pPr>
            <a:r>
              <a:rPr lang="ru-RU"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b="1" spc="-1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</a:t>
            </a:r>
            <a:r>
              <a:rPr sz="2400" b="1" spc="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зачисления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sz="2400" b="1" spc="-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sz="2400" b="1" spc="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ВУЗах</a:t>
            </a:r>
            <a:r>
              <a:rPr sz="2400" b="1" spc="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2400" b="1" spc="-5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100-бальных</a:t>
            </a:r>
            <a:r>
              <a:rPr sz="2400" b="1" spc="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65175" algn="just">
              <a:lnSpc>
                <a:spcPct val="100000"/>
              </a:lnSpc>
            </a:pPr>
            <a:r>
              <a:rPr lang="ru-RU"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b="1" spc="-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Борьба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</a:t>
            </a:r>
            <a:r>
              <a:rPr sz="2400" b="1" spc="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r>
              <a:rPr sz="24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разгорается</a:t>
            </a:r>
            <a:r>
              <a:rPr sz="2400" b="1" spc="3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обладателями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золотых</a:t>
            </a:r>
            <a:r>
              <a:rPr sz="2400" b="1" spc="-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медалей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275" algn="just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баллов, </a:t>
            </a:r>
            <a:r>
              <a:rPr sz="24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за особые достижения </a:t>
            </a:r>
            <a:r>
              <a:rPr sz="2400" b="1" spc="-5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  <a:r>
              <a:rPr sz="24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b="1" spc="-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олимпиадах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spc="-5" dirty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275" algn="just">
              <a:lnSpc>
                <a:spcPct val="100000"/>
              </a:lnSpc>
              <a:spcBef>
                <a:spcPts val="5"/>
              </a:spcBef>
            </a:pPr>
            <a:r>
              <a:rPr lang="ru-RU"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ниверситет может дополнить список по своему усмотрению. Например, если студент победил на внутреннем университетском конкурсе или принял участие в олимпиаде вуза, то учебное заведение вправе начислить за это несколько баллов.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B08333-3569-4D6D-A6A3-34E0719144CE}"/>
              </a:ext>
            </a:extLst>
          </p:cNvPr>
          <p:cNvSpPr/>
          <p:nvPr/>
        </p:nvSpPr>
        <p:spPr>
          <a:xfrm>
            <a:off x="685800" y="474345"/>
            <a:ext cx="8153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 2025 году утверждены 5 достижений, за которые ВУЗы  могут давать поступающим дополнительные баллы: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Победа или призовое место в заключительном или промежуточных этапах олимпиады для школьников (подходят олимпиады с 8 по 11 классы).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Хорошее итоговое сочинение (чтобы удостовериться в его качестве, университет проверит его еще раз).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Золотая или серебряная медаль, а также аттестат с отличием.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Спортивные достижения: титул чемпиона мира, Европы, России, победителя Олимпиады.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Золотой или серебряный значок ГТО.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Участие в </a:t>
            </a:r>
            <a:r>
              <a:rPr lang="ru-RU" sz="2400" dirty="0" err="1"/>
              <a:t>волонтерстве</a:t>
            </a:r>
            <a:r>
              <a:rPr lang="ru-RU" sz="2400" dirty="0"/>
              <a:t> — каждый вуз ставит свои требования к часам в паспорте волонтера.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Победа или призовое место в чемпионате «</a:t>
            </a:r>
            <a:r>
              <a:rPr lang="ru-RU" sz="2400" dirty="0" err="1"/>
              <a:t>Абилимпикс</a:t>
            </a:r>
            <a:r>
              <a:rPr lang="ru-RU" sz="2400" dirty="0"/>
              <a:t>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Служба в армии: по призыву, контракту или в рамках частичной мобилизации.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2317856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5572" y="1093722"/>
            <a:ext cx="6699884" cy="1314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7514" marR="5080" indent="-1695450">
              <a:lnSpc>
                <a:spcPct val="110000"/>
              </a:lnSpc>
              <a:spcBef>
                <a:spcPts val="100"/>
              </a:spcBef>
            </a:pPr>
            <a:r>
              <a:rPr sz="4000" spc="-450" dirty="0">
                <a:solidFill>
                  <a:srgbClr val="921317"/>
                </a:solidFill>
                <a:latin typeface="Arial"/>
                <a:cs typeface="Arial"/>
              </a:rPr>
              <a:t>Планируемые</a:t>
            </a:r>
            <a:r>
              <a:rPr sz="4000" spc="-200" dirty="0">
                <a:solidFill>
                  <a:srgbClr val="921317"/>
                </a:solidFill>
                <a:latin typeface="Arial"/>
                <a:cs typeface="Arial"/>
              </a:rPr>
              <a:t> </a:t>
            </a:r>
            <a:r>
              <a:rPr sz="4000" spc="-434" dirty="0">
                <a:solidFill>
                  <a:srgbClr val="921317"/>
                </a:solidFill>
                <a:latin typeface="Arial"/>
                <a:cs typeface="Arial"/>
              </a:rPr>
              <a:t>изменения</a:t>
            </a:r>
            <a:r>
              <a:rPr sz="4000" spc="-200" dirty="0">
                <a:solidFill>
                  <a:srgbClr val="921317"/>
                </a:solidFill>
                <a:latin typeface="Arial"/>
                <a:cs typeface="Arial"/>
              </a:rPr>
              <a:t> </a:t>
            </a:r>
            <a:r>
              <a:rPr sz="4000" spc="-445" dirty="0">
                <a:solidFill>
                  <a:srgbClr val="921317"/>
                </a:solidFill>
                <a:latin typeface="Arial"/>
                <a:cs typeface="Arial"/>
              </a:rPr>
              <a:t>в</a:t>
            </a:r>
            <a:r>
              <a:rPr sz="4000" spc="-215" dirty="0">
                <a:solidFill>
                  <a:srgbClr val="921317"/>
                </a:solidFill>
                <a:latin typeface="Arial"/>
                <a:cs typeface="Arial"/>
              </a:rPr>
              <a:t> </a:t>
            </a:r>
            <a:r>
              <a:rPr sz="4000" spc="-395" dirty="0">
                <a:solidFill>
                  <a:srgbClr val="921317"/>
                </a:solidFill>
                <a:latin typeface="Arial"/>
                <a:cs typeface="Arial"/>
              </a:rPr>
              <a:t>КИМ  </a:t>
            </a:r>
            <a:r>
              <a:rPr sz="4000" spc="-420" dirty="0">
                <a:solidFill>
                  <a:srgbClr val="921317"/>
                </a:solidFill>
                <a:latin typeface="Arial"/>
                <a:cs typeface="Arial"/>
              </a:rPr>
              <a:t>ЕГ</a:t>
            </a:r>
            <a:r>
              <a:rPr sz="4000" spc="-475" dirty="0">
                <a:solidFill>
                  <a:srgbClr val="921317"/>
                </a:solidFill>
                <a:latin typeface="Arial"/>
                <a:cs typeface="Arial"/>
              </a:rPr>
              <a:t>Э</a:t>
            </a:r>
            <a:r>
              <a:rPr sz="4000" spc="-180" dirty="0">
                <a:solidFill>
                  <a:srgbClr val="921317"/>
                </a:solidFill>
                <a:latin typeface="Arial"/>
                <a:cs typeface="Arial"/>
              </a:rPr>
              <a:t> </a:t>
            </a:r>
            <a:r>
              <a:rPr sz="4000" spc="-450" dirty="0">
                <a:solidFill>
                  <a:srgbClr val="921317"/>
                </a:solidFill>
                <a:latin typeface="Arial"/>
                <a:cs typeface="Arial"/>
              </a:rPr>
              <a:t>в</a:t>
            </a:r>
            <a:r>
              <a:rPr sz="4000" spc="-210" dirty="0">
                <a:solidFill>
                  <a:srgbClr val="921317"/>
                </a:solidFill>
                <a:latin typeface="Arial"/>
                <a:cs typeface="Arial"/>
              </a:rPr>
              <a:t> </a:t>
            </a:r>
            <a:r>
              <a:rPr sz="4000" spc="-409" dirty="0">
                <a:solidFill>
                  <a:srgbClr val="921317"/>
                </a:solidFill>
                <a:latin typeface="Arial"/>
                <a:cs typeface="Arial"/>
              </a:rPr>
              <a:t>202</a:t>
            </a:r>
            <a:r>
              <a:rPr lang="ru-RU" sz="4000" spc="-405" dirty="0">
                <a:solidFill>
                  <a:srgbClr val="921317"/>
                </a:solidFill>
                <a:latin typeface="Arial"/>
                <a:cs typeface="Arial"/>
              </a:rPr>
              <a:t>5</a:t>
            </a:r>
            <a:r>
              <a:rPr sz="4000" spc="-185" dirty="0">
                <a:solidFill>
                  <a:srgbClr val="921317"/>
                </a:solidFill>
                <a:latin typeface="Arial"/>
                <a:cs typeface="Arial"/>
              </a:rPr>
              <a:t> </a:t>
            </a:r>
            <a:r>
              <a:rPr sz="4000" spc="-405" dirty="0">
                <a:solidFill>
                  <a:srgbClr val="921317"/>
                </a:solidFill>
                <a:latin typeface="Arial"/>
                <a:cs typeface="Arial"/>
              </a:rPr>
              <a:t>году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69400" cy="6870700"/>
            <a:chOff x="-6350" y="0"/>
            <a:chExt cx="91694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" cy="6858000"/>
            </a:xfrm>
            <a:custGeom>
              <a:avLst/>
              <a:gdLst/>
              <a:ahLst/>
              <a:cxnLst/>
              <a:rect l="l" t="t" r="r" b="b"/>
              <a:pathLst>
                <a:path w="121920" h="6858000">
                  <a:moveTo>
                    <a:pt x="12177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777" y="6858000"/>
                  </a:lnTo>
                  <a:lnTo>
                    <a:pt x="121777" y="0"/>
                  </a:lnTo>
                  <a:close/>
                </a:path>
              </a:pathLst>
            </a:custGeom>
            <a:solidFill>
              <a:srgbClr val="921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" cy="6858000"/>
            </a:xfrm>
            <a:custGeom>
              <a:avLst/>
              <a:gdLst/>
              <a:ahLst/>
              <a:cxnLst/>
              <a:rect l="l" t="t" r="r" b="b"/>
              <a:pathLst>
                <a:path w="121920" h="6858000">
                  <a:moveTo>
                    <a:pt x="0" y="6858000"/>
                  </a:moveTo>
                  <a:lnTo>
                    <a:pt x="121777" y="6858000"/>
                  </a:lnTo>
                  <a:lnTo>
                    <a:pt x="121777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9213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888" y="4650359"/>
              <a:ext cx="9083675" cy="130810"/>
            </a:xfrm>
            <a:custGeom>
              <a:avLst/>
              <a:gdLst/>
              <a:ahLst/>
              <a:cxnLst/>
              <a:rect l="l" t="t" r="r" b="b"/>
              <a:pathLst>
                <a:path w="9083675" h="130810">
                  <a:moveTo>
                    <a:pt x="0" y="130683"/>
                  </a:moveTo>
                  <a:lnTo>
                    <a:pt x="9083111" y="0"/>
                  </a:lnTo>
                </a:path>
              </a:pathLst>
            </a:custGeom>
            <a:ln w="38100">
              <a:solidFill>
                <a:srgbClr val="9213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2075" y="2711970"/>
              <a:ext cx="6892035" cy="38768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3"/>
            <a:ext cx="8939149" cy="66484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108" y="1351160"/>
            <a:ext cx="8517255" cy="161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fipi.ru</a:t>
            </a:r>
            <a:r>
              <a:rPr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институт педагогических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120">
              <a:lnSpc>
                <a:spcPct val="100000"/>
              </a:lnSpc>
            </a:pP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54050">
              <a:lnSpc>
                <a:spcPct val="100000"/>
              </a:lnSpc>
              <a:spcBef>
                <a:spcPts val="994"/>
              </a:spcBef>
              <a:tabLst>
                <a:tab pos="1595755" algn="l"/>
              </a:tabLst>
            </a:pPr>
            <a:r>
              <a:rPr sz="2400" b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ege.edu.ru</a:t>
            </a:r>
            <a:r>
              <a:rPr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Официальный </a:t>
            </a:r>
            <a:r>
              <a:rPr sz="24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253" y="3049270"/>
            <a:ext cx="8517255" cy="244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885">
              <a:lnSpc>
                <a:spcPct val="100000"/>
              </a:lnSpc>
              <a:spcBef>
                <a:spcPts val="100"/>
              </a:spcBef>
              <a:tabLst>
                <a:tab pos="1027430" algn="l"/>
                <a:tab pos="5807710" algn="l"/>
                <a:tab pos="8242934" algn="l"/>
              </a:tabLst>
            </a:pPr>
            <a:r>
              <a:rPr sz="2400" b="1" u="sng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b="1" u="sng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sz="2400" b="1" u="sng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b="1" u="sng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b="1" u="sng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400" b="1" u="sng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zo</a:t>
            </a:r>
            <a:r>
              <a:rPr sz="2400" b="1" u="sng" spc="-28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b="1" u="sng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b="1" u="sng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400" b="1" u="sng" spc="-8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b="1" u="sng" spc="-254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400" b="1" u="sng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b="1" u="sng" spc="-3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b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400" b="1" spc="-2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b="1" spc="-7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2400" b="1" spc="-1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b="1" spc="-1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400" b="1" spc="-1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b="1" spc="-2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b="1" spc="-1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b="1" spc="-1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400" b="1" spc="-1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400" b="1" spc="-1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400" b="1" spc="-1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400" b="1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</a:t>
            </a:r>
            <a:r>
              <a:rPr lang="ru-RU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4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1" spc="1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400" b="1" spc="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b="1" spc="1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400" b="1" spc="1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</a:t>
            </a:r>
            <a:r>
              <a:rPr sz="2400" b="1" spc="-4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r>
              <a:rPr lang="ru-RU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b="1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</a:t>
            </a:r>
            <a:r>
              <a:rPr sz="2400" b="1" spc="-2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</a:t>
            </a:r>
            <a:r>
              <a:rPr sz="2400" b="1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-2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</a:t>
            </a:r>
            <a:r>
              <a:rPr sz="24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400" b="1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spc="-16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400" b="1" spc="-7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1105"/>
              </a:spcBef>
            </a:pPr>
            <a:r>
              <a:rPr sz="2400" b="1" u="heavy" spc="-45" dirty="0">
                <a:solidFill>
                  <a:srgbClr val="0462C1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www.rustest.ru 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b="1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</a:t>
            </a:r>
            <a:r>
              <a:rPr sz="2400" b="1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sz="2400" b="1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sz="2400" b="1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</a:t>
            </a:r>
            <a:r>
              <a:rPr sz="2400" b="1" spc="-5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336675">
              <a:lnSpc>
                <a:spcPct val="100000"/>
              </a:lnSpc>
              <a:spcBef>
                <a:spcPts val="695"/>
              </a:spcBef>
            </a:pPr>
            <a:r>
              <a:rPr sz="2400" b="1" u="sng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mon.gov.ru</a:t>
            </a:r>
            <a:r>
              <a:rPr sz="2400" b="1" spc="-45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b="1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sz="2400" b="1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2400" b="1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b="1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</a:t>
            </a:r>
            <a:r>
              <a:rPr sz="2400" b="1" spc="-5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2400" b="1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5594990"/>
            <a:ext cx="1999363" cy="1090387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-2309" y="228600"/>
            <a:ext cx="9146309" cy="990600"/>
            <a:chOff x="-2309" y="228600"/>
            <a:chExt cx="9146309" cy="9906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2309" y="228600"/>
              <a:ext cx="9146309" cy="9906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FDBC9E5-55D6-979D-60F5-4C2A5A51D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 b="26668"/>
            <a:stretch/>
          </p:blipFill>
          <p:spPr bwMode="auto">
            <a:xfrm>
              <a:off x="27710" y="228600"/>
              <a:ext cx="849986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92019" y="339179"/>
              <a:ext cx="835198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400" b="1" spc="-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Информационные порталы</a:t>
              </a:r>
              <a:endParaRPr lang="ru-RU" sz="44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2819400"/>
            <a:ext cx="7987145" cy="154786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122045" marR="5080" indent="-1109980" algn="ctr">
              <a:lnSpc>
                <a:spcPts val="3030"/>
              </a:lnSpc>
              <a:spcBef>
                <a:spcPts val="470"/>
              </a:spcBef>
            </a:pPr>
            <a:r>
              <a:rPr sz="32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</a:t>
            </a:r>
            <a:r>
              <a:rPr sz="32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</a:t>
            </a:r>
            <a:r>
              <a:rPr sz="3200" b="1" spc="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</a:t>
            </a:r>
            <a:r>
              <a:rPr sz="32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(ЕГЭ)</a:t>
            </a:r>
            <a:r>
              <a:rPr sz="3200" b="1" spc="-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3200" b="1" spc="-30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3200" b="1" spc="-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6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</a:t>
            </a:r>
            <a:r>
              <a:rPr sz="3200" b="1" spc="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sz="3200" b="1" spc="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3200" b="1" spc="-2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осударственной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4790" algn="ctr">
              <a:lnSpc>
                <a:spcPts val="2805"/>
              </a:lnSpc>
            </a:pPr>
            <a:r>
              <a:rPr sz="32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(итоговой) </a:t>
            </a:r>
            <a:r>
              <a:rPr sz="32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  <a:r>
              <a:rPr sz="3200" b="1" spc="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</a:t>
            </a:r>
            <a:r>
              <a:rPr sz="3200" b="1" spc="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2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r>
              <a:rPr lang="ru-RU" sz="32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20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32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 rotWithShape="1">
          <a:blip r:embed="rId2" cstate="print"/>
          <a:srcRect r="37666"/>
          <a:stretch/>
        </p:blipFill>
        <p:spPr>
          <a:xfrm>
            <a:off x="7239000" y="228600"/>
            <a:ext cx="1638300" cy="1905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04B81D-67EA-FA64-E125-CA8B09049185}"/>
              </a:ext>
            </a:extLst>
          </p:cNvPr>
          <p:cNvSpPr/>
          <p:nvPr/>
        </p:nvSpPr>
        <p:spPr>
          <a:xfrm>
            <a:off x="8709451" y="989124"/>
            <a:ext cx="239669" cy="1580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BC0D46-3B33-BC19-CEE1-DD8001BBF687}"/>
              </a:ext>
            </a:extLst>
          </p:cNvPr>
          <p:cNvSpPr/>
          <p:nvPr/>
        </p:nvSpPr>
        <p:spPr>
          <a:xfrm flipH="1">
            <a:off x="8544314" y="2562770"/>
            <a:ext cx="28497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FDBC9E5-55D6-979D-60F5-4C2A5A51D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26668"/>
          <a:stretch/>
        </p:blipFill>
        <p:spPr bwMode="auto">
          <a:xfrm>
            <a:off x="228600" y="5386118"/>
            <a:ext cx="1066800" cy="124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1447800"/>
            <a:ext cx="8382000" cy="4691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единые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правила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Arial MT"/>
              <a:buChar char="•"/>
            </a:pPr>
            <a:endParaRPr sz="3150" dirty="0">
              <a:latin typeface="Cambria"/>
              <a:cs typeface="Cambria"/>
            </a:endParaRPr>
          </a:p>
          <a:p>
            <a:pPr marL="927100" indent="-915035">
              <a:lnSpc>
                <a:spcPct val="10000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единое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расписание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 MT"/>
              <a:buChar char="•"/>
            </a:pPr>
            <a:endParaRPr sz="3150" dirty="0">
              <a:latin typeface="Cambria"/>
              <a:cs typeface="Cambria"/>
            </a:endParaRPr>
          </a:p>
          <a:p>
            <a:pPr marL="927100" indent="-915035">
              <a:lnSpc>
                <a:spcPts val="259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заданий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стандартизированной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590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формы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(КИМ)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 dirty="0">
              <a:latin typeface="Cambria"/>
              <a:cs typeface="Cambria"/>
            </a:endParaRPr>
          </a:p>
          <a:p>
            <a:pPr marL="241300" marR="724535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специальных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бланков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оформления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ответов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задания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 MT"/>
              <a:buChar char="•"/>
            </a:pPr>
            <a:endParaRPr sz="3650" dirty="0">
              <a:latin typeface="Cambria"/>
              <a:cs typeface="Cambria"/>
            </a:endParaRPr>
          </a:p>
          <a:p>
            <a:pPr marL="241300" marR="341630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письменно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русском </a:t>
            </a:r>
            <a:r>
              <a:rPr sz="2400" b="1" spc="-15" dirty="0" err="1">
                <a:solidFill>
                  <a:srgbClr val="001F5F"/>
                </a:solidFill>
                <a:latin typeface="Cambria"/>
                <a:cs typeface="Cambria"/>
              </a:rPr>
              <a:t>языке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br>
              <a:rPr lang="ru-RU" sz="2400" b="1" spc="-15" dirty="0">
                <a:solidFill>
                  <a:srgbClr val="001F5F"/>
                </a:solidFill>
                <a:latin typeface="Cambria"/>
                <a:cs typeface="Cambria"/>
              </a:rPr>
            </a:b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иностранным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языкам)</a:t>
            </a:r>
            <a:endParaRPr sz="2400" dirty="0">
              <a:latin typeface="Cambria"/>
              <a:cs typeface="Cambria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2309" y="228600"/>
            <a:ext cx="9161319" cy="990600"/>
            <a:chOff x="-2309" y="228600"/>
            <a:chExt cx="9161319" cy="9906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2309" y="228600"/>
              <a:ext cx="9146309" cy="9906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FDBC9E5-55D6-979D-60F5-4C2A5A51D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 b="26668"/>
            <a:stretch/>
          </p:blipFill>
          <p:spPr bwMode="auto">
            <a:xfrm>
              <a:off x="27710" y="228600"/>
              <a:ext cx="849986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922726" y="262235"/>
              <a:ext cx="823628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5400" b="1" spc="-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Особенности ЕГЭ </a:t>
              </a:r>
              <a:endParaRPr lang="ru-RU" sz="54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0"/>
            <a:ext cx="106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166" y="1295400"/>
            <a:ext cx="7134034" cy="23831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1075055" indent="13335">
              <a:lnSpc>
                <a:spcPts val="3110"/>
              </a:lnSpc>
              <a:spcBef>
                <a:spcPts val="409"/>
              </a:spcBef>
            </a:pP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</a:t>
            </a:r>
            <a:r>
              <a:rPr sz="28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освоившие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</a:t>
            </a:r>
            <a:r>
              <a:rPr sz="2800" b="1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</a:t>
            </a: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790"/>
              </a:lnSpc>
            </a:pP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</a:t>
            </a:r>
            <a:r>
              <a:rPr sz="28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(полного)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и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55270">
              <a:lnSpc>
                <a:spcPct val="90000"/>
              </a:lnSpc>
              <a:spcBef>
                <a:spcPts val="165"/>
              </a:spcBef>
            </a:pPr>
            <a:r>
              <a:rPr lang="ru-RU" sz="28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800" b="1" u="sng" spc="-5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опущенны</a:t>
            </a:r>
            <a:r>
              <a:rPr lang="ru-RU" sz="28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</a:t>
            </a:r>
            <a:r>
              <a:rPr sz="2800" b="1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</a:t>
            </a: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2800" b="1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sz="28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(итоговой)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(выпускники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года).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1877" y="3355973"/>
            <a:ext cx="2762122" cy="34163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2948" y="4554204"/>
            <a:ext cx="5511800" cy="134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20000"/>
              </a:lnSpc>
            </a:pPr>
            <a:r>
              <a:rPr sz="1800" b="1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800" b="1" spc="-5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прохождению</a:t>
            </a:r>
            <a:r>
              <a:rPr sz="1800" b="1" spc="-5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sz="1800" b="1" spc="-10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</a:t>
            </a:r>
            <a:r>
              <a:rPr sz="1800" b="1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учащиеся,</a:t>
            </a:r>
            <a:r>
              <a:rPr sz="1800" b="1" spc="-15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spc="-15" dirty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800" b="1" spc="-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</a:t>
            </a:r>
            <a:r>
              <a:rPr sz="1800" b="1" spc="-1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академической</a:t>
            </a:r>
            <a:r>
              <a:rPr sz="1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</a:t>
            </a:r>
            <a:br>
              <a:rPr lang="ru-RU" sz="1800" b="1" spc="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800" b="1" spc="-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800" b="1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sz="1800" b="1" spc="-3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r>
              <a:rPr sz="1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800" b="1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итоговому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сочинению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2309" y="228600"/>
            <a:ext cx="9161319" cy="990600"/>
            <a:chOff x="-2309" y="228600"/>
            <a:chExt cx="9161319" cy="9906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2309" y="228600"/>
              <a:ext cx="9146309" cy="99060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FDBC9E5-55D6-979D-60F5-4C2A5A51D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 b="26668"/>
            <a:stretch/>
          </p:blipFill>
          <p:spPr bwMode="auto">
            <a:xfrm>
              <a:off x="27710" y="228600"/>
              <a:ext cx="849986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922726" y="262235"/>
              <a:ext cx="823628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5400" b="1" spc="-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Участники ЕГЭ </a:t>
              </a:r>
              <a:endParaRPr lang="ru-RU" sz="540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199" y="304800"/>
            <a:ext cx="8366125" cy="231922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05"/>
              </a:spcBef>
            </a:pPr>
            <a:r>
              <a:rPr sz="3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  <a:r>
              <a:rPr sz="36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36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sz="36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36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предметов, </a:t>
            </a:r>
            <a:r>
              <a:rPr sz="3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sz="36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собирается</a:t>
            </a:r>
            <a:r>
              <a:rPr sz="3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сдавать,</a:t>
            </a:r>
            <a:r>
              <a:rPr sz="3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3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b="1" spc="-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36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</a:t>
            </a:r>
            <a:r>
              <a:rPr sz="36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36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февраля</a:t>
            </a:r>
            <a:r>
              <a:rPr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2895600"/>
            <a:ext cx="5546725" cy="369963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FDBC9E5-55D6-979D-60F5-4C2A5A51D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26668"/>
          <a:stretch/>
        </p:blipFill>
        <p:spPr bwMode="auto">
          <a:xfrm>
            <a:off x="381000" y="5257800"/>
            <a:ext cx="1066800" cy="124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304800"/>
            <a:ext cx="8626958" cy="1329723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70485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аттестата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sz="2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sz="2400" b="1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сдают </a:t>
            </a:r>
            <a:r>
              <a:rPr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  <a:r>
              <a:rPr sz="2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b="1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</a:t>
            </a:r>
            <a:r>
              <a:rPr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Arial MT"/>
              <a:buChar char="•"/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Сдать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списка.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3250" y="2643073"/>
            <a:ext cx="3018790" cy="36798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615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  <a:r>
              <a:rPr sz="22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</a:t>
            </a:r>
            <a:r>
              <a:rPr sz="22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ts val="261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2011" y="3464828"/>
            <a:ext cx="2365638" cy="24096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533400"/>
            <a:ext cx="8229600" cy="3254352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1093470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ФИПИ</a:t>
            </a:r>
            <a:r>
              <a:rPr sz="28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корректировки </a:t>
            </a:r>
            <a:r>
              <a:rPr sz="2800" b="1" spc="-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</a:t>
            </a:r>
            <a:r>
              <a:rPr sz="28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КИМ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sz="28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экзаменационных</a:t>
            </a:r>
            <a:r>
              <a:rPr sz="28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1093470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1093470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изменились</a:t>
            </a:r>
            <a:r>
              <a:rPr sz="28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формулировки</a:t>
            </a:r>
            <a:r>
              <a:rPr sz="28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</a:t>
            </a:r>
            <a:r>
              <a:rPr sz="2800" b="1" spc="-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заданий,</a:t>
            </a:r>
            <a:r>
              <a:rPr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снизился</a:t>
            </a: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первичный</a:t>
            </a:r>
            <a:r>
              <a:rPr sz="28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8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нескольким</a:t>
            </a:r>
            <a:r>
              <a:rPr sz="28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BC9E5-55D6-979D-60F5-4C2A5A51D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26668"/>
          <a:stretch/>
        </p:blipFill>
        <p:spPr bwMode="auto">
          <a:xfrm>
            <a:off x="7086600" y="4648765"/>
            <a:ext cx="1524000" cy="177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355854"/>
            <a:ext cx="8571880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ts val="2380"/>
              </a:lnSpc>
              <a:spcBef>
                <a:spcPts val="390"/>
              </a:spcBef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ФИПИ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минимальные </a:t>
            </a:r>
            <a:r>
              <a:rPr sz="2400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баллы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A132E1-D1C0-4F06-B3E4-15E1BC6D30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14"/>
          <a:stretch/>
        </p:blipFill>
        <p:spPr>
          <a:xfrm>
            <a:off x="599906" y="1676400"/>
            <a:ext cx="8279816" cy="4267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1116</Words>
  <Application>Microsoft Office PowerPoint</Application>
  <PresentationFormat>Экран (4:3)</PresentationFormat>
  <Paragraphs>213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Arial MT</vt:lpstr>
      <vt:lpstr>Calibri</vt:lpstr>
      <vt:lpstr>Calibri Light</vt:lpstr>
      <vt:lpstr>Cambria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2025 году ФИПИ подает следующие минимальные  баллы для предметов ЕГЭ: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обучающийся по состоянию здоровья не может  завершить выполнение экзаменационной работы, то  он досрочно покидает аудиторию. Экзамен может быть пересдан в резервные дни.</vt:lpstr>
      <vt:lpstr>Презентация PowerPoint</vt:lpstr>
      <vt:lpstr>В продолжительность экзаменов не включается время,  выделенное на подготовительные мероприятия (инструктаж, заполнение регистрационных бланков и  т.д.)</vt:lpstr>
      <vt:lpstr>Печать КИМ будет производиться  в  аудитории!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Планируемые изменения в КИМ  ЕГЭ в 2025 году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30</cp:revision>
  <cp:lastPrinted>2024-11-11T10:46:19Z</cp:lastPrinted>
  <dcterms:created xsi:type="dcterms:W3CDTF">2023-10-01T17:45:10Z</dcterms:created>
  <dcterms:modified xsi:type="dcterms:W3CDTF">2024-11-11T10:54:36Z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2023-10-01T00:00:00Z</vt:filetime>
  </property>
</Properties>
</file>